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5"/>
  </p:notesMasterIdLst>
  <p:handoutMasterIdLst>
    <p:handoutMasterId r:id="rId26"/>
  </p:handoutMasterIdLst>
  <p:sldIdLst>
    <p:sldId id="259" r:id="rId2"/>
    <p:sldId id="334" r:id="rId3"/>
    <p:sldId id="335" r:id="rId4"/>
    <p:sldId id="336" r:id="rId5"/>
    <p:sldId id="337" r:id="rId6"/>
    <p:sldId id="338" r:id="rId7"/>
    <p:sldId id="340" r:id="rId8"/>
    <p:sldId id="353" r:id="rId9"/>
    <p:sldId id="354" r:id="rId10"/>
    <p:sldId id="339" r:id="rId11"/>
    <p:sldId id="357" r:id="rId12"/>
    <p:sldId id="341" r:id="rId13"/>
    <p:sldId id="344" r:id="rId14"/>
    <p:sldId id="343" r:id="rId15"/>
    <p:sldId id="345" r:id="rId16"/>
    <p:sldId id="346" r:id="rId17"/>
    <p:sldId id="347" r:id="rId18"/>
    <p:sldId id="348" r:id="rId19"/>
    <p:sldId id="349" r:id="rId20"/>
    <p:sldId id="350" r:id="rId21"/>
    <p:sldId id="356" r:id="rId22"/>
    <p:sldId id="351" r:id="rId23"/>
    <p:sldId id="317" r:id="rId24"/>
  </p:sldIdLst>
  <p:sldSz cx="9144000" cy="6858000" type="screen4x3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se@risefoundation.eu" initials="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50" autoAdjust="0"/>
    <p:restoredTop sz="88912" autoAdjust="0"/>
  </p:normalViewPr>
  <p:slideViewPr>
    <p:cSldViewPr>
      <p:cViewPr varScale="1">
        <p:scale>
          <a:sx n="113" d="100"/>
          <a:sy n="113" d="100"/>
        </p:scale>
        <p:origin x="27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4T15:23:54.256" idx="3">
    <p:pos x="3720" y="2472"/>
    <p:text>check with Veneta if this should be without a space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229EF-31D9-FA4A-9248-7C06EEBE0009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17BA0-3DEC-3E4E-ACAD-D0621123D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6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87524-3380-4F9F-937B-EB1B4940EFA7}" type="datetimeFigureOut">
              <a:rPr lang="en-GB" smtClean="0"/>
              <a:t>01/10/2020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B07C5-72E1-4106-831F-4B8A85327E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1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B07C5-72E1-4106-831F-4B8A85327E74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68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E2AD-21D9-4D50-A4BA-246020A8E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4DE6B-243B-44AF-9123-311ABA060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59C57-2013-4189-A993-72691E12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D16F2-4C5F-45FD-BF10-2382A566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46C27-E563-491F-B769-4BEB74B0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277575402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3AF8-C142-4B66-95C1-4AB289732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85CB-E2A6-4878-AAF0-D75369F7B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9C94D-9D6C-4268-A23B-CADFA385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C81F-8705-450F-9213-B98C9550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A063A-CEC0-47E3-87CE-30CC4CC3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316118650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EA631-592D-4CF4-9786-F2707BBD3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F1455-70C0-49B8-BEFB-2DE4884AC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AD953-46D3-4237-9D46-A9CB63DE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61483-AA5F-44EC-8806-EB82FCFA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147C-D23E-4070-91E8-C47A8B38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289239584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4032448" cy="554461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to edit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#</a:t>
            </a:r>
            <a:r>
              <a:rPr lang="en-GB" err="1"/>
              <a:t>RISE_Fnd</a:t>
            </a:r>
            <a:endParaRPr lang="en-GB"/>
          </a:p>
        </p:txBody>
      </p:sp>
      <p:pic>
        <p:nvPicPr>
          <p:cNvPr id="1026" name="Picture 2" descr="C:\Users\environment\Dropbox\Livestock_admin\Logo\The-Livestock-Project-Logo-Final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9140" r="10248" b="7613"/>
          <a:stretch/>
        </p:blipFill>
        <p:spPr bwMode="auto">
          <a:xfrm>
            <a:off x="395536" y="1268760"/>
            <a:ext cx="3702107" cy="37444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48" y="404664"/>
            <a:ext cx="1365876" cy="136815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65840187"/>
              </p:ext>
            </p:extLst>
          </p:nvPr>
        </p:nvGraphicFramePr>
        <p:xfrm>
          <a:off x="5220072" y="2492896"/>
          <a:ext cx="3466728" cy="331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66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2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The</a:t>
                      </a:r>
                      <a:r>
                        <a:rPr lang="en-GB" sz="2800" baseline="0">
                          <a:effectLst/>
                        </a:rPr>
                        <a:t> RISE Foundation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2800" baseline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 Initial thinking on the optimal scale and balance of livestock in the EU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170" marR="9017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18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0814-C9D9-44CD-BA27-A664C952E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336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0814-C9D9-44CD-BA27-A664C952E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96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0814-C9D9-44CD-BA27-A664C952E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342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0814-C9D9-44CD-BA27-A664C952E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0814-C9D9-44CD-BA27-A664C952E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2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5C00-B4E6-4B4F-9DFE-8B5F21FA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590E-26C8-4BDD-8E16-C28395953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A157F-B3E8-41CC-8752-92698B06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2CF9B-D64E-457B-815C-3A09D131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C83B1-1C22-406C-AF7F-35D50663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51023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1C9A1-FA27-4D5F-967C-52283840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D2338-62CC-4306-B5D5-3635114B6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D2F6B-40EA-47E5-AD4E-11D0678C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4F128-2BC3-4F9D-8F2D-C82ACC69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0896C-B250-4E7A-8F61-97697063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42848102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3591-8935-4EBF-9567-FCFE9569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8EEC7-66A4-452B-94CD-C7837ED6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BD3EC-4B83-45A1-93D9-B89E3A697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C9C24-B4F7-49D7-BC49-74271FE8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DA046-635A-460C-8084-F1C9E14F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	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FF147-EBD0-40E6-B149-C64192CA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350243627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E94C-6ED8-4282-8395-CB7D109D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8E0CD-97EF-4430-8A4F-92DF26962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25CCB-7A57-45B4-AB3D-A5196D065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DC37E-96D7-4655-8527-7376DB651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DFC9A-0A7E-4730-A76C-FA4AC0BEE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2DA82E-9331-47B2-AEE5-4F2CA51A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A4E4E-A6C4-417F-809F-66C681AA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	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D5D9A-21DD-4954-8E82-64801E50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120165335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BBE7-0FFB-40A5-A33F-700A2ED1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45BEFF-9F10-47E5-AA20-8FD58579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D4B6C-1A8B-4BCB-AE25-2319A9DC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923B3-3768-42B5-9F62-01E63C8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54748779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BB1BF-810F-47FC-82CF-F10347F3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A89EC-B774-4439-9EC7-092D1BB2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A8250-230C-4718-A930-0C5BCC14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405528298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80A3-D435-4CCA-9E63-B34D60F2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A97DB-C697-4237-B7EB-8FEF97417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2722B-AB87-4827-A1FD-AB32C02B7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82942-D141-42EB-8E9C-46D05A57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80F2C-2066-40A0-A754-5220DD1E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	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45715-E36E-4CBE-8929-872E266C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1315441392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224D-ED60-44BB-8F9E-85FCFA68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918FC4-45D6-4502-8DAD-CDF15021C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029AD-3DDF-4E23-8933-C689D0AEF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A2C72-4DDF-4B00-B897-59CDF35F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4262C-0DA9-497D-AB64-E0C3C0BB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	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A820E-439E-41F5-B9F6-F11612C6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34220013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D43CA6-DA7C-43A3-87AF-4CA94BB0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9168C-6F9D-4B8C-B6EA-C05601947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7DDE6-BE99-4269-844E-3E43DBE95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26/03/2018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85D3B-25FE-43DC-BD50-6AFE28156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www.risefoundation.eu	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F21F8-7244-4DF1-AD79-03E710357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223313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49" r:id="rId12"/>
    <p:sldLayoutId id="2147483651" r:id="rId13"/>
    <p:sldLayoutId id="2147483655" r:id="rId14"/>
    <p:sldLayoutId id="2147483654" r:id="rId15"/>
    <p:sldLayoutId id="2147483652" r:id="rId16"/>
    <p:sldLayoutId id="2147483653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7F31-D665-9B4E-9CF3-43CEEE065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173085"/>
            <a:ext cx="6858000" cy="985061"/>
          </a:xfrm>
        </p:spPr>
        <p:txBody>
          <a:bodyPr>
            <a:normAutofit fontScale="90000"/>
          </a:bodyPr>
          <a:lstStyle/>
          <a:p>
            <a:r>
              <a:rPr lang="en-GB" sz="3000" dirty="0">
                <a:latin typeface="Avenir Light" panose="020B0402020203020204" pitchFamily="34" charset="77"/>
              </a:rPr>
              <a:t>BREXIT 2 </a:t>
            </a:r>
            <a:br>
              <a:rPr lang="en-GB" sz="3000" dirty="0">
                <a:latin typeface="Avenir Light" panose="020B0402020203020204" pitchFamily="34" charset="77"/>
              </a:rPr>
            </a:br>
            <a:r>
              <a:rPr lang="en-GB" sz="3000" dirty="0">
                <a:latin typeface="Avenir Light" panose="020B0402020203020204" pitchFamily="34" charset="77"/>
              </a:rPr>
              <a:t>The Master’s 2020 Research Report Briefing</a:t>
            </a:r>
            <a:br>
              <a:rPr lang="en-GB" sz="3000" dirty="0">
                <a:latin typeface="Avenir Light" panose="020B0402020203020204" pitchFamily="34" charset="77"/>
              </a:rPr>
            </a:br>
            <a:r>
              <a:rPr lang="en-GB" sz="1500" dirty="0">
                <a:latin typeface="Avenir Light" panose="020B0402020203020204" pitchFamily="34" charset="77"/>
              </a:rPr>
              <a:t>Given by </a:t>
            </a:r>
            <a:br>
              <a:rPr lang="en-GB" sz="3000" dirty="0">
                <a:latin typeface="Avenir Light" panose="020B0402020203020204" pitchFamily="34" charset="77"/>
              </a:rPr>
            </a:br>
            <a:r>
              <a:rPr lang="en-GB" sz="1500" dirty="0">
                <a:latin typeface="Avenir Light" panose="020B0402020203020204" pitchFamily="34" charset="77"/>
              </a:rPr>
              <a:t>Emeritus Professor Allan Buckwell – Imperial College</a:t>
            </a:r>
            <a:br>
              <a:rPr lang="en-GB" sz="1500" dirty="0">
                <a:latin typeface="Avenir Light" panose="020B0402020203020204" pitchFamily="34" charset="77"/>
              </a:rPr>
            </a:br>
            <a:r>
              <a:rPr lang="en-GB" sz="1500" dirty="0">
                <a:latin typeface="Avenir Light" panose="020B0402020203020204" pitchFamily="34" charset="77"/>
              </a:rPr>
              <a:t>September 28</a:t>
            </a:r>
            <a:r>
              <a:rPr lang="en-GB" sz="1500" baseline="30000" dirty="0">
                <a:latin typeface="Avenir Light" panose="020B0402020203020204" pitchFamily="34" charset="77"/>
              </a:rPr>
              <a:t>th</a:t>
            </a:r>
            <a:r>
              <a:rPr lang="en-GB" sz="1500" dirty="0">
                <a:latin typeface="Avenir Light" panose="020B0402020203020204" pitchFamily="34" charset="77"/>
              </a:rPr>
              <a:t>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98E32-A58E-6F48-BA55-BA16CAF59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6270" y="4242241"/>
            <a:ext cx="2981068" cy="797616"/>
          </a:xfrm>
        </p:spPr>
        <p:txBody>
          <a:bodyPr>
            <a:normAutofit/>
          </a:bodyPr>
          <a:lstStyle/>
          <a:p>
            <a:endParaRPr lang="en-GB" sz="1500" dirty="0">
              <a:latin typeface="Avenir Light" panose="020B0402020203020204" pitchFamily="34" charset="77"/>
            </a:endParaRPr>
          </a:p>
          <a:p>
            <a:r>
              <a:rPr lang="en-GB" sz="1050" dirty="0">
                <a:solidFill>
                  <a:srgbClr val="002060"/>
                </a:solidFill>
                <a:latin typeface="Avenir Light" panose="020B0402020203020204" pitchFamily="34" charset="77"/>
              </a:rPr>
              <a:t>Presentation logistics and support </a:t>
            </a:r>
            <a:br>
              <a:rPr lang="en-GB" sz="1050" dirty="0">
                <a:solidFill>
                  <a:srgbClr val="002060"/>
                </a:solidFill>
                <a:latin typeface="Avenir Light" panose="020B0402020203020204" pitchFamily="34" charset="77"/>
              </a:rPr>
            </a:br>
            <a:r>
              <a:rPr lang="en-GB" sz="1050" dirty="0">
                <a:solidFill>
                  <a:srgbClr val="002060"/>
                </a:solidFill>
                <a:latin typeface="Avenir Light" panose="020B0402020203020204" pitchFamily="34" charset="77"/>
              </a:rPr>
              <a:t>courtesy of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F830AE9-2839-C445-B145-D9AFD1BFC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373" y="4906276"/>
            <a:ext cx="1094474" cy="1094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A16CC6-A439-6740-806E-B978C535D089}"/>
              </a:ext>
            </a:extLst>
          </p:cNvPr>
          <p:cNvSpPr txBox="1"/>
          <p:nvPr/>
        </p:nvSpPr>
        <p:spPr>
          <a:xfrm>
            <a:off x="6301962" y="5555552"/>
            <a:ext cx="18197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rgbClr val="002060"/>
                </a:solidFill>
                <a:latin typeface="Avenir Light" panose="020B0402020203020204" pitchFamily="34" charset="77"/>
              </a:rPr>
              <a:t>Consulting in Agriculture</a:t>
            </a:r>
          </a:p>
        </p:txBody>
      </p:sp>
      <p:pic>
        <p:nvPicPr>
          <p:cNvPr id="10" name="Picture 9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id="{0D50258D-5458-514C-BF7F-C7B16528E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729" y="1018779"/>
            <a:ext cx="2228541" cy="159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9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F4DF5-F68F-1843-BB30-8BDE0480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8217"/>
            <a:ext cx="7886700" cy="99894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issue of standards and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F0742-DE84-4E4D-A8C7-B6687E079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14" y="764704"/>
            <a:ext cx="8369374" cy="619268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3300" dirty="0">
                <a:solidFill>
                  <a:srgbClr val="097D2D"/>
                </a:solidFill>
              </a:rPr>
              <a:t>UK debate has focussed on </a:t>
            </a:r>
            <a:r>
              <a:rPr lang="en-GB" sz="3300" b="1" dirty="0">
                <a:solidFill>
                  <a:srgbClr val="097D2D"/>
                </a:solidFill>
              </a:rPr>
              <a:t>HB &amp; CC </a:t>
            </a:r>
            <a:r>
              <a:rPr lang="en-GB" sz="3300" dirty="0">
                <a:solidFill>
                  <a:srgbClr val="097D2D"/>
                </a:solidFill>
              </a:rPr>
              <a:t>(and not how efficient we are!).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3300" b="1" dirty="0">
                <a:solidFill>
                  <a:srgbClr val="097D2D"/>
                </a:solidFill>
              </a:rPr>
              <a:t>NFU petition </a:t>
            </a:r>
            <a:r>
              <a:rPr lang="en-GB" sz="3300" dirty="0">
                <a:solidFill>
                  <a:srgbClr val="097D2D"/>
                </a:solidFill>
              </a:rPr>
              <a:t>“put into law rules that prevent food being imported to the UK which is produced in ways that would be illegal here” ( ~1.1 m signatures)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GB" sz="3300" dirty="0">
                <a:solidFill>
                  <a:srgbClr val="097D2D"/>
                </a:solidFill>
              </a:rPr>
              <a:t>Government has refused amendments.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3300" dirty="0">
                <a:solidFill>
                  <a:srgbClr val="097D2D"/>
                </a:solidFill>
              </a:rPr>
              <a:t>HB &amp; CC imports are banned in the EU, the regulations are now in UK law.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en-GB" sz="3300" dirty="0">
                <a:solidFill>
                  <a:srgbClr val="097D2D"/>
                </a:solidFill>
              </a:rPr>
              <a:t>Trade and Agriculture Commission (set up for 6 months)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3300" b="1" dirty="0">
                <a:solidFill>
                  <a:srgbClr val="097D2D"/>
                </a:solidFill>
              </a:rPr>
              <a:t>WTO rules </a:t>
            </a:r>
            <a:r>
              <a:rPr lang="en-GB" sz="3300" dirty="0">
                <a:solidFill>
                  <a:srgbClr val="097D2D"/>
                </a:solidFill>
              </a:rPr>
              <a:t>based on </a:t>
            </a:r>
            <a:r>
              <a:rPr lang="en-GB" sz="3300" b="1" dirty="0">
                <a:solidFill>
                  <a:srgbClr val="097D2D"/>
                </a:solidFill>
              </a:rPr>
              <a:t>like products</a:t>
            </a:r>
            <a:r>
              <a:rPr lang="en-GB" sz="3300" dirty="0">
                <a:solidFill>
                  <a:srgbClr val="097D2D"/>
                </a:solidFill>
              </a:rPr>
              <a:t> &amp; independent  </a:t>
            </a:r>
            <a:r>
              <a:rPr lang="en-GB" sz="3300" b="1" dirty="0">
                <a:solidFill>
                  <a:srgbClr val="097D2D"/>
                </a:solidFill>
              </a:rPr>
              <a:t>scientific evidence </a:t>
            </a:r>
            <a:r>
              <a:rPr lang="en-GB" sz="3300" dirty="0">
                <a:solidFill>
                  <a:srgbClr val="097D2D"/>
                </a:solidFill>
              </a:rPr>
              <a:t>not</a:t>
            </a:r>
            <a:r>
              <a:rPr lang="en-GB" sz="3300" b="1" dirty="0">
                <a:solidFill>
                  <a:srgbClr val="097D2D"/>
                </a:solidFill>
              </a:rPr>
              <a:t> </a:t>
            </a:r>
            <a:r>
              <a:rPr lang="en-GB" sz="3300" dirty="0">
                <a:solidFill>
                  <a:srgbClr val="097D2D"/>
                </a:solidFill>
              </a:rPr>
              <a:t>production method.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3300" dirty="0">
                <a:solidFill>
                  <a:srgbClr val="097D2D"/>
                </a:solidFill>
              </a:rPr>
              <a:t>Trade restrictions can only be made product by product, concern by concern backed up by evidence of harm.  No animal welfare examples.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3300" dirty="0">
                <a:solidFill>
                  <a:srgbClr val="097D2D"/>
                </a:solidFill>
              </a:rPr>
              <a:t>These issues can only be hammered out for each FTA by technical negotiators.  Solutions like dual tariffs, will have to be ‘paid for’ by concessions on our side.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3300" dirty="0">
                <a:solidFill>
                  <a:srgbClr val="097D2D"/>
                </a:solidFill>
              </a:rPr>
              <a:t>Outcomes?  more </a:t>
            </a:r>
            <a:r>
              <a:rPr lang="en-GB" sz="3300" b="1" dirty="0">
                <a:solidFill>
                  <a:srgbClr val="097D2D"/>
                </a:solidFill>
              </a:rPr>
              <a:t>Parliamentary scrutiny </a:t>
            </a:r>
            <a:r>
              <a:rPr lang="en-GB" sz="3300" dirty="0">
                <a:solidFill>
                  <a:srgbClr val="097D2D"/>
                </a:solidFill>
              </a:rPr>
              <a:t>before deal signed off, a bit late ?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sz="3300" b="1" dirty="0">
                <a:solidFill>
                  <a:srgbClr val="097D2D"/>
                </a:solidFill>
              </a:rPr>
              <a:t>Solutions?   Labelling and push the food industry to guarantee their sources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6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621"/>
    </mc:Choice>
    <mc:Fallback xmlns="">
      <p:transition spd="slow" advTm="26662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3D84A06-1011-7745-93E1-F422EAA0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268760"/>
            <a:ext cx="8064896" cy="40324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That’s where we are up to on Brexit</a:t>
            </a:r>
            <a:br>
              <a:rPr lang="en-GB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meanwhile</a:t>
            </a:r>
            <a:br>
              <a:rPr lang="en-GB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a succession of reports have emerged on how Britain should grasp the opportunity of making our own agricultural, environmental and trade policies</a:t>
            </a:r>
            <a:br>
              <a:rPr lang="en-GB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we’ll skim through five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3E3AB-9F12-234E-9E6E-E8CF22C6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26/03/2018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91D6E-3199-CE4D-BB65-9B9D27C8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www.risefoundation.eu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332EF-44D6-214B-B972-544328B5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#RISE_fnd</a:t>
            </a:r>
          </a:p>
        </p:txBody>
      </p:sp>
    </p:spTree>
    <p:extLst>
      <p:ext uri="{BB962C8B-B14F-4D97-AF65-F5344CB8AC3E}">
        <p14:creationId xmlns:p14="http://schemas.microsoft.com/office/powerpoint/2010/main" val="346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21"/>
    </mc:Choice>
    <mc:Fallback xmlns="">
      <p:transition spd="slow" advTm="283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C8F20-E9D3-EB43-A6A2-252F5124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11965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Visions for UK food and land use - 1</a:t>
            </a:r>
            <a:br>
              <a:rPr lang="en-GB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Committee on Climate Change (CCC) </a:t>
            </a:r>
            <a:br>
              <a:rPr lang="en-GB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Land Use Policies for Net Zero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8A737-C3C6-CA46-B414-53E390A79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2816"/>
            <a:ext cx="7886700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rgbClr val="097D2D"/>
                </a:solidFill>
              </a:rPr>
              <a:t>Agriculture and Land Use, Land use change and Forestry (LULUCF) have to be considered together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97D2D"/>
                </a:solidFill>
              </a:rPr>
              <a:t>Agricultural emissions cannot reach zero by 2050, therefore must release land for C sequestration in biomass and soils especially peat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097D2D"/>
                </a:solidFill>
              </a:rPr>
              <a:t>Five broad actions:</a:t>
            </a:r>
          </a:p>
          <a:p>
            <a:pPr lvl="1">
              <a:lnSpc>
                <a:spcPct val="110000"/>
              </a:lnSpc>
              <a:spcBef>
                <a:spcPts val="975"/>
              </a:spcBef>
            </a:pPr>
            <a:r>
              <a:rPr lang="en-GB" sz="2200" b="1" dirty="0">
                <a:solidFill>
                  <a:srgbClr val="097D2D"/>
                </a:solidFill>
              </a:rPr>
              <a:t>Reduce agriculture emissions </a:t>
            </a:r>
          </a:p>
          <a:p>
            <a:pPr lvl="1">
              <a:lnSpc>
                <a:spcPct val="110000"/>
              </a:lnSpc>
              <a:spcBef>
                <a:spcPts val="975"/>
              </a:spcBef>
            </a:pPr>
            <a:r>
              <a:rPr lang="en-GB" sz="2200" b="1" dirty="0">
                <a:solidFill>
                  <a:srgbClr val="097D2D"/>
                </a:solidFill>
              </a:rPr>
              <a:t>Afforestation</a:t>
            </a:r>
            <a:r>
              <a:rPr lang="en-GB" sz="2200" dirty="0">
                <a:solidFill>
                  <a:srgbClr val="097D2D"/>
                </a:solidFill>
              </a:rPr>
              <a:t> 13% to 17%, 30,000 ha per year for 30 years</a:t>
            </a:r>
          </a:p>
          <a:p>
            <a:pPr lvl="1">
              <a:lnSpc>
                <a:spcPct val="110000"/>
              </a:lnSpc>
              <a:spcBef>
                <a:spcPts val="975"/>
              </a:spcBef>
            </a:pPr>
            <a:r>
              <a:rPr lang="en-GB" sz="2200" b="1" dirty="0">
                <a:solidFill>
                  <a:srgbClr val="097D2D"/>
                </a:solidFill>
              </a:rPr>
              <a:t>Peatland rewetting </a:t>
            </a:r>
            <a:r>
              <a:rPr lang="en-GB" sz="2200" dirty="0">
                <a:solidFill>
                  <a:srgbClr val="097D2D"/>
                </a:solidFill>
              </a:rPr>
              <a:t>50% or upland, 25% of lowland</a:t>
            </a:r>
          </a:p>
          <a:p>
            <a:pPr lvl="1">
              <a:lnSpc>
                <a:spcPct val="110000"/>
              </a:lnSpc>
              <a:spcBef>
                <a:spcPts val="975"/>
              </a:spcBef>
            </a:pPr>
            <a:r>
              <a:rPr lang="en-GB" sz="2200" b="1" dirty="0">
                <a:solidFill>
                  <a:srgbClr val="097D2D"/>
                </a:solidFill>
              </a:rPr>
              <a:t>Bioenergy </a:t>
            </a:r>
            <a:r>
              <a:rPr lang="en-GB" sz="2200" dirty="0">
                <a:solidFill>
                  <a:srgbClr val="097D2D"/>
                </a:solidFill>
              </a:rPr>
              <a:t>crops with CCS</a:t>
            </a:r>
          </a:p>
          <a:p>
            <a:pPr lvl="1">
              <a:lnSpc>
                <a:spcPct val="110000"/>
              </a:lnSpc>
              <a:spcBef>
                <a:spcPts val="975"/>
              </a:spcBef>
            </a:pPr>
            <a:r>
              <a:rPr lang="en-GB" sz="2200" b="1" dirty="0">
                <a:solidFill>
                  <a:srgbClr val="097D2D"/>
                </a:solidFill>
              </a:rPr>
              <a:t>Reducing consumption </a:t>
            </a:r>
            <a:r>
              <a:rPr lang="en-GB" sz="2200" dirty="0">
                <a:solidFill>
                  <a:srgbClr val="097D2D"/>
                </a:solidFill>
              </a:rPr>
              <a:t>(20%) of C-intensive foods, beef and dairy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41 policy actions suggested: regulation, public funds, private funds government and food industry actions on consumption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Recognises carbon border taxes may be necessary</a:t>
            </a:r>
          </a:p>
        </p:txBody>
      </p:sp>
    </p:spTree>
    <p:extLst>
      <p:ext uri="{BB962C8B-B14F-4D97-AF65-F5344CB8AC3E}">
        <p14:creationId xmlns:p14="http://schemas.microsoft.com/office/powerpoint/2010/main" val="1667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69"/>
    </mc:Choice>
    <mc:Fallback xmlns="">
      <p:transition spd="slow" advTm="943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35EB-292A-2449-8BBC-538E3D05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819182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Visions for UK food and land use - 2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Dieter Helm, Chair of Natural Capital Committee 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Green and Prosperous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117AC-8784-3245-99A3-DF693AEE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191822" cy="46672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We are destroying natural capital we depend on, biodiversity, soil fertility, clean air &amp; water and stable climate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Highly critical of agriculture &amp; Ag policy, wrong signals, 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This can be resolved by: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sz="2000" b="1" dirty="0">
                <a:solidFill>
                  <a:srgbClr val="097D2D"/>
                </a:solidFill>
              </a:rPr>
              <a:t>Public goods </a:t>
            </a:r>
            <a:r>
              <a:rPr lang="en-GB" sz="2000" dirty="0">
                <a:solidFill>
                  <a:srgbClr val="097D2D"/>
                </a:solidFill>
              </a:rPr>
              <a:t>strictly interpreted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sz="2000" b="1" dirty="0">
                <a:solidFill>
                  <a:srgbClr val="097D2D"/>
                </a:solidFill>
              </a:rPr>
              <a:t>Polluter pays principle </a:t>
            </a:r>
            <a:r>
              <a:rPr lang="en-GB" sz="2000" dirty="0">
                <a:solidFill>
                  <a:srgbClr val="097D2D"/>
                </a:solidFill>
              </a:rPr>
              <a:t>– fertilisers, pesticides &amp; carbon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sz="2000" b="1" dirty="0">
                <a:solidFill>
                  <a:srgbClr val="097D2D"/>
                </a:solidFill>
              </a:rPr>
              <a:t>Net environmental gain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sz="2000" b="1" dirty="0">
                <a:solidFill>
                  <a:srgbClr val="097D2D"/>
                </a:solidFill>
              </a:rPr>
              <a:t>Nature Fund </a:t>
            </a:r>
            <a:r>
              <a:rPr lang="en-GB" sz="2000" dirty="0">
                <a:solidFill>
                  <a:srgbClr val="097D2D"/>
                </a:solidFill>
              </a:rPr>
              <a:t>to implement the 25YEP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sz="2000" b="1" dirty="0">
                <a:solidFill>
                  <a:srgbClr val="097D2D"/>
                </a:solidFill>
              </a:rPr>
              <a:t>National nature plan </a:t>
            </a:r>
            <a:r>
              <a:rPr lang="en-GB" sz="2000" dirty="0">
                <a:solidFill>
                  <a:srgbClr val="097D2D"/>
                </a:solidFill>
              </a:rPr>
              <a:t>based on robust accounting of natural capital and overseen by an independent </a:t>
            </a:r>
            <a:r>
              <a:rPr lang="en-GB" sz="2000" b="1" dirty="0">
                <a:solidFill>
                  <a:srgbClr val="097D2D"/>
                </a:solidFill>
              </a:rPr>
              <a:t>Environmental Protection Agency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33"/>
    </mc:Choice>
    <mc:Fallback xmlns="">
      <p:transition spd="slow" advTm="11083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8383-94EE-8546-AEBC-29FC49CF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900" b="1" dirty="0">
                <a:solidFill>
                  <a:schemeClr val="accent1">
                    <a:lumMod val="50000"/>
                  </a:schemeClr>
                </a:solidFill>
              </a:rPr>
              <a:t>Visions for UK food and land use - 3</a:t>
            </a:r>
            <a:br>
              <a:rPr lang="en-GB" sz="29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Tim Lang – City University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Feeding Britain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024F-EB68-254E-9581-CB1D47AC6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1416"/>
            <a:ext cx="7908845" cy="525658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97D2D"/>
                </a:solidFill>
              </a:rPr>
              <a:t>Long and detailed critique of the complete food system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Food culture our eating patterns and what drives them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Diets and health</a:t>
            </a:r>
          </a:p>
          <a:p>
            <a:pPr lvl="1"/>
            <a:r>
              <a:rPr lang="en-GB" b="1" dirty="0">
                <a:solidFill>
                  <a:srgbClr val="097D2D"/>
                </a:solidFill>
              </a:rPr>
              <a:t>Inequalities and food poverty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Biodiversity crisis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Climate crisis</a:t>
            </a:r>
          </a:p>
          <a:p>
            <a:pPr lvl="1"/>
            <a:r>
              <a:rPr lang="en-GB" b="1" dirty="0">
                <a:solidFill>
                  <a:srgbClr val="097D2D"/>
                </a:solidFill>
              </a:rPr>
              <a:t>Economic structures and powers in the food chain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Claims these ‘locked in’ therefore only radical shake-up can work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Proposes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Many high level reviews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Much institutional change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On agriculture: reward </a:t>
            </a:r>
            <a:r>
              <a:rPr lang="en-GB" b="1" dirty="0">
                <a:solidFill>
                  <a:srgbClr val="097D2D"/>
                </a:solidFill>
              </a:rPr>
              <a:t>public goods </a:t>
            </a:r>
            <a:r>
              <a:rPr lang="en-GB" dirty="0">
                <a:solidFill>
                  <a:srgbClr val="097D2D"/>
                </a:solidFill>
              </a:rPr>
              <a:t>including food value (?), strengthening </a:t>
            </a:r>
            <a:r>
              <a:rPr lang="en-GB" b="1" dirty="0">
                <a:solidFill>
                  <a:srgbClr val="097D2D"/>
                </a:solidFill>
              </a:rPr>
              <a:t>competition policy</a:t>
            </a:r>
            <a:r>
              <a:rPr lang="en-GB" dirty="0">
                <a:solidFill>
                  <a:srgbClr val="097D2D"/>
                </a:solidFill>
              </a:rPr>
              <a:t>, doubling </a:t>
            </a:r>
            <a:r>
              <a:rPr lang="en-GB" b="1" dirty="0">
                <a:solidFill>
                  <a:srgbClr val="097D2D"/>
                </a:solidFill>
              </a:rPr>
              <a:t>farmers’ share of value added </a:t>
            </a:r>
            <a:r>
              <a:rPr lang="en-GB" dirty="0">
                <a:solidFill>
                  <a:srgbClr val="097D2D"/>
                </a:solidFill>
              </a:rPr>
              <a:t>in food chain, introducing </a:t>
            </a:r>
            <a:r>
              <a:rPr lang="en-GB" b="1" dirty="0">
                <a:solidFill>
                  <a:srgbClr val="097D2D"/>
                </a:solidFill>
              </a:rPr>
              <a:t>full cost accounting for food </a:t>
            </a:r>
            <a:r>
              <a:rPr lang="en-GB" dirty="0">
                <a:solidFill>
                  <a:srgbClr val="097D2D"/>
                </a:solidFill>
              </a:rPr>
              <a:t>internalising externalities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8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22"/>
    </mc:Choice>
    <mc:Fallback xmlns="">
      <p:transition spd="slow" advTm="6542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1A3EB-5A9F-CB43-ABDD-CE16320A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65126"/>
            <a:ext cx="8928992" cy="1325563"/>
          </a:xfrm>
        </p:spPr>
        <p:txBody>
          <a:bodyPr>
            <a:noAutofit/>
          </a:bodyPr>
          <a:lstStyle/>
          <a:p>
            <a:pPr algn="ctr"/>
            <a:r>
              <a:rPr lang="en-GB" sz="2900" b="1" dirty="0">
                <a:solidFill>
                  <a:schemeClr val="accent1">
                    <a:lumMod val="50000"/>
                  </a:schemeClr>
                </a:solidFill>
              </a:rPr>
              <a:t>Visions for UK food and land use - 4</a:t>
            </a:r>
            <a:br>
              <a:rPr lang="en-GB" sz="29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RSA</a:t>
            </a:r>
            <a:r>
              <a:rPr lang="en-GB" sz="2900" b="1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Food &amp; Farming Countryside Commission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Our future in the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B5DE6-8850-6A43-87CF-CB7EE649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191822" cy="4915743"/>
          </a:xfrm>
        </p:spPr>
        <p:txBody>
          <a:bodyPr/>
          <a:lstStyle/>
          <a:p>
            <a:r>
              <a:rPr lang="en-GB" dirty="0">
                <a:solidFill>
                  <a:srgbClr val="097D2D"/>
                </a:solidFill>
              </a:rPr>
              <a:t>High-level, experienced people, 2-year study premised on the food and land system is broken </a:t>
            </a:r>
            <a:r>
              <a:rPr lang="en-GB" dirty="0" err="1">
                <a:solidFill>
                  <a:srgbClr val="097D2D"/>
                </a:solidFill>
              </a:rPr>
              <a:t>wrt</a:t>
            </a:r>
            <a:r>
              <a:rPr lang="en-GB" dirty="0">
                <a:solidFill>
                  <a:srgbClr val="097D2D"/>
                </a:solidFill>
              </a:rPr>
              <a:t> health, environment, climate </a:t>
            </a:r>
            <a:r>
              <a:rPr lang="en-GB" u="sng" dirty="0">
                <a:solidFill>
                  <a:srgbClr val="097D2D"/>
                </a:solidFill>
              </a:rPr>
              <a:t>and</a:t>
            </a:r>
            <a:r>
              <a:rPr lang="en-GB" dirty="0">
                <a:solidFill>
                  <a:srgbClr val="097D2D"/>
                </a:solidFill>
              </a:rPr>
              <a:t> the structural imbalances in the food chain</a:t>
            </a:r>
          </a:p>
          <a:p>
            <a:r>
              <a:rPr lang="en-GB" dirty="0">
                <a:solidFill>
                  <a:srgbClr val="097D2D"/>
                </a:solidFill>
              </a:rPr>
              <a:t>Proposes 15 actions around 3 themes:</a:t>
            </a:r>
          </a:p>
          <a:p>
            <a:pPr lvl="1"/>
            <a:r>
              <a:rPr lang="en-GB" sz="2000" b="1" dirty="0">
                <a:solidFill>
                  <a:srgbClr val="097D2D"/>
                </a:solidFill>
              </a:rPr>
              <a:t>Healthy food is everybody’s business</a:t>
            </a:r>
          </a:p>
          <a:p>
            <a:pPr lvl="2"/>
            <a:r>
              <a:rPr lang="en-GB" sz="2000" dirty="0">
                <a:solidFill>
                  <a:srgbClr val="097D2D"/>
                </a:solidFill>
              </a:rPr>
              <a:t>Level playing field, more F&amp;V&amp;N&amp;P, public procurement, community food plans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sz="2000" b="1" dirty="0">
                <a:solidFill>
                  <a:srgbClr val="097D2D"/>
                </a:solidFill>
              </a:rPr>
              <a:t>Farming is a force for change</a:t>
            </a:r>
          </a:p>
          <a:p>
            <a:pPr lvl="2"/>
            <a:r>
              <a:rPr lang="en-GB" sz="2000" dirty="0">
                <a:solidFill>
                  <a:srgbClr val="097D2D"/>
                </a:solidFill>
              </a:rPr>
              <a:t>10 </a:t>
            </a:r>
            <a:r>
              <a:rPr lang="en-GB" sz="2000" dirty="0" err="1">
                <a:solidFill>
                  <a:srgbClr val="097D2D"/>
                </a:solidFill>
              </a:rPr>
              <a:t>yr</a:t>
            </a:r>
            <a:r>
              <a:rPr lang="en-GB" sz="2000" dirty="0">
                <a:solidFill>
                  <a:srgbClr val="097D2D"/>
                </a:solidFill>
              </a:rPr>
              <a:t> transition to </a:t>
            </a:r>
            <a:r>
              <a:rPr lang="en-GB" sz="2000" b="1" dirty="0">
                <a:solidFill>
                  <a:srgbClr val="097D2D"/>
                </a:solidFill>
              </a:rPr>
              <a:t>sustainable agroecological farming</a:t>
            </a:r>
            <a:r>
              <a:rPr lang="en-GB" sz="2000" dirty="0">
                <a:solidFill>
                  <a:srgbClr val="097D2D"/>
                </a:solidFill>
              </a:rPr>
              <a:t>, innovation, advice, cooperation and a National Agroecology Bank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sz="2000" b="1" dirty="0">
                <a:solidFill>
                  <a:srgbClr val="097D2D"/>
                </a:solidFill>
              </a:rPr>
              <a:t>The countryside has to work for all</a:t>
            </a:r>
          </a:p>
          <a:p>
            <a:pPr lvl="2"/>
            <a:r>
              <a:rPr lang="en-GB" sz="2000" dirty="0">
                <a:solidFill>
                  <a:srgbClr val="097D2D"/>
                </a:solidFill>
              </a:rPr>
              <a:t>National </a:t>
            </a:r>
            <a:r>
              <a:rPr lang="en-GB" sz="2000" b="1" dirty="0">
                <a:solidFill>
                  <a:srgbClr val="097D2D"/>
                </a:solidFill>
              </a:rPr>
              <a:t>land use strategy</a:t>
            </a:r>
            <a:r>
              <a:rPr lang="en-GB" sz="2000" dirty="0">
                <a:solidFill>
                  <a:srgbClr val="097D2D"/>
                </a:solidFill>
              </a:rPr>
              <a:t>, skills, housing, National Nature Service 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3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97"/>
    </mc:Choice>
    <mc:Fallback xmlns="">
      <p:transition spd="slow" advTm="534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EDE6-5764-1140-A9BF-309B8354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9083"/>
            <a:ext cx="86409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  <a:t>Visions for UK food and land use - 5</a:t>
            </a:r>
            <a:br>
              <a:rPr lang="en-GB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Henry </a:t>
            </a:r>
            <a:r>
              <a:rPr lang="en-GB" sz="27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Dimbleby</a:t>
            </a:r>
            <a:r>
              <a:rPr lang="en-GB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– Chair of the National Food Strategy </a:t>
            </a:r>
            <a:br>
              <a:rPr lang="en-GB" sz="27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Part 1 – children’s nutrition and trade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C55D-B32C-0D4F-AE3E-A519A5DF5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85" y="1556792"/>
            <a:ext cx="8263830" cy="536614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97D2D"/>
                </a:solidFill>
              </a:rPr>
              <a:t>Set up by Government 8/19, 25 members, Defra staffed, initially 1 </a:t>
            </a:r>
            <a:r>
              <a:rPr lang="en-GB" dirty="0" err="1">
                <a:solidFill>
                  <a:srgbClr val="097D2D"/>
                </a:solidFill>
              </a:rPr>
              <a:t>yr</a:t>
            </a:r>
            <a:endParaRPr lang="en-GB" dirty="0">
              <a:solidFill>
                <a:srgbClr val="097D2D"/>
              </a:solidFill>
            </a:endParaRPr>
          </a:p>
          <a:p>
            <a:r>
              <a:rPr lang="en-GB" dirty="0">
                <a:solidFill>
                  <a:srgbClr val="097D2D"/>
                </a:solidFill>
              </a:rPr>
              <a:t>To suggest the first </a:t>
            </a:r>
            <a:r>
              <a:rPr lang="en-GB" b="1" dirty="0">
                <a:solidFill>
                  <a:srgbClr val="097D2D"/>
                </a:solidFill>
              </a:rPr>
              <a:t>National Food Strategy </a:t>
            </a:r>
            <a:r>
              <a:rPr lang="en-GB" dirty="0">
                <a:solidFill>
                  <a:srgbClr val="097D2D"/>
                </a:solidFill>
              </a:rPr>
              <a:t>for 75 </a:t>
            </a:r>
            <a:r>
              <a:rPr lang="en-GB" dirty="0" err="1">
                <a:solidFill>
                  <a:srgbClr val="097D2D"/>
                </a:solidFill>
              </a:rPr>
              <a:t>yrs</a:t>
            </a:r>
            <a:r>
              <a:rPr lang="en-GB" dirty="0">
                <a:solidFill>
                  <a:srgbClr val="097D2D"/>
                </a:solidFill>
              </a:rPr>
              <a:t> to address “environmental and health problems of food system to ensure security of supply and maximise benefits of new technology”</a:t>
            </a:r>
          </a:p>
          <a:p>
            <a:r>
              <a:rPr lang="en-GB" dirty="0">
                <a:solidFill>
                  <a:srgbClr val="097D2D"/>
                </a:solidFill>
              </a:rPr>
              <a:t> Timetable &amp; focus shot by Covid-19 &amp; Brexit</a:t>
            </a:r>
          </a:p>
          <a:p>
            <a:r>
              <a:rPr lang="en-GB" dirty="0">
                <a:solidFill>
                  <a:srgbClr val="097D2D"/>
                </a:solidFill>
              </a:rPr>
              <a:t>Part 1 analysis: </a:t>
            </a:r>
            <a:r>
              <a:rPr lang="en-GB" sz="2000" dirty="0">
                <a:solidFill>
                  <a:srgbClr val="097D2D"/>
                </a:solidFill>
              </a:rPr>
              <a:t>poor diet &amp; </a:t>
            </a:r>
            <a:r>
              <a:rPr lang="en-GB" sz="2000" dirty="0" err="1">
                <a:solidFill>
                  <a:srgbClr val="097D2D"/>
                </a:solidFill>
              </a:rPr>
              <a:t>Covid</a:t>
            </a:r>
            <a:r>
              <a:rPr lang="en-GB" sz="2000" dirty="0">
                <a:solidFill>
                  <a:srgbClr val="097D2D"/>
                </a:solidFill>
              </a:rPr>
              <a:t> death rate, </a:t>
            </a:r>
            <a:r>
              <a:rPr lang="en-GB" sz="2000" dirty="0" err="1">
                <a:solidFill>
                  <a:srgbClr val="097D2D"/>
                </a:solidFill>
              </a:rPr>
              <a:t>Covid</a:t>
            </a:r>
            <a:r>
              <a:rPr lang="en-GB" sz="2000" dirty="0">
                <a:solidFill>
                  <a:srgbClr val="097D2D"/>
                </a:solidFill>
              </a:rPr>
              <a:t> risks in meat processing plants, punishing effect on hospitality sector, rise in food poverty, plus fears of trade standards being diluted in trade negotiations</a:t>
            </a:r>
            <a:endParaRPr lang="en-GB" dirty="0">
              <a:solidFill>
                <a:srgbClr val="097D2D"/>
              </a:solidFill>
            </a:endParaRPr>
          </a:p>
          <a:p>
            <a:r>
              <a:rPr lang="en-GB" dirty="0">
                <a:solidFill>
                  <a:srgbClr val="097D2D"/>
                </a:solidFill>
              </a:rPr>
              <a:t>Part 1 Proposes 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4 measures for </a:t>
            </a:r>
            <a:r>
              <a:rPr lang="en-GB" b="1" dirty="0">
                <a:solidFill>
                  <a:srgbClr val="097D2D"/>
                </a:solidFill>
              </a:rPr>
              <a:t>children’s nutrition and food poverty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3 measures on </a:t>
            </a:r>
            <a:r>
              <a:rPr lang="en-GB" b="1" dirty="0">
                <a:solidFill>
                  <a:srgbClr val="097D2D"/>
                </a:solidFill>
              </a:rPr>
              <a:t>trade</a:t>
            </a:r>
            <a:r>
              <a:rPr lang="en-GB" dirty="0">
                <a:solidFill>
                  <a:srgbClr val="097D2D"/>
                </a:solidFill>
              </a:rPr>
              <a:t>: link tariffs to standards, publish reports on impacts of proposed trade agreements, parliamentary scrutiny of trade agreements</a:t>
            </a:r>
          </a:p>
          <a:p>
            <a:pPr>
              <a:lnSpc>
                <a:spcPct val="100000"/>
              </a:lnSpc>
              <a:spcBef>
                <a:spcPts val="1950"/>
              </a:spcBef>
            </a:pPr>
            <a:r>
              <a:rPr lang="en-GB" sz="2000" dirty="0">
                <a:solidFill>
                  <a:srgbClr val="097D2D"/>
                </a:solidFill>
              </a:rPr>
              <a:t>Part 2 will propose a New Green Revolution which will “comprehensively transform” our food system for a better future “where our food no longer makes us, or our planet, sick”</a:t>
            </a:r>
          </a:p>
        </p:txBody>
      </p:sp>
    </p:spTree>
    <p:extLst>
      <p:ext uri="{BB962C8B-B14F-4D97-AF65-F5344CB8AC3E}">
        <p14:creationId xmlns:p14="http://schemas.microsoft.com/office/powerpoint/2010/main" val="6772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81"/>
    </mc:Choice>
    <mc:Fallback xmlns="">
      <p:transition spd="slow" advTm="13438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06885-D0DA-BF4C-8955-A08D500D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080168"/>
            <a:ext cx="7029398" cy="3683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Don’t overlook the EU:</a:t>
            </a:r>
            <a:b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b="1" kern="1200" dirty="0">
                <a:solidFill>
                  <a:srgbClr val="097D2D"/>
                </a:solidFill>
                <a:latin typeface="+mj-lt"/>
                <a:ea typeface="+mj-ea"/>
                <a:cs typeface="+mj-cs"/>
              </a:rPr>
              <a:t>similar reports have lead to Green Deal &amp; its Farm to Fork and Biodiversity Strategies</a:t>
            </a:r>
            <a:endParaRPr lang="en-US" sz="5400" b="1" kern="1200" dirty="0">
              <a:solidFill>
                <a:srgbClr val="097D2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4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7"/>
    </mc:Choice>
    <mc:Fallback xmlns="">
      <p:transition spd="slow" advTm="2013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2D5B-C2D5-6847-BAA6-55AF801EA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14609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Lessons from all this?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E3A79-7A48-3049-8872-0A1ECE329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065" y="1057257"/>
            <a:ext cx="8623870" cy="56166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b="1" dirty="0">
                <a:solidFill>
                  <a:srgbClr val="097D2D"/>
                </a:solidFill>
              </a:rPr>
              <a:t>Four challenges</a:t>
            </a:r>
            <a:r>
              <a:rPr lang="en-GB" dirty="0">
                <a:solidFill>
                  <a:srgbClr val="097D2D"/>
                </a:solidFill>
              </a:rPr>
              <a:t>: climate, biodiversity, diet &amp; health, food chain structures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This what defines the </a:t>
            </a:r>
            <a:r>
              <a:rPr lang="en-GB" b="1" dirty="0">
                <a:solidFill>
                  <a:srgbClr val="097D2D"/>
                </a:solidFill>
              </a:rPr>
              <a:t>(in) security of our food system</a:t>
            </a:r>
            <a:r>
              <a:rPr lang="en-GB" dirty="0">
                <a:solidFill>
                  <a:srgbClr val="097D2D"/>
                </a:solidFill>
              </a:rPr>
              <a:t>: it is unsustainable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All agree must have a </a:t>
            </a:r>
            <a:r>
              <a:rPr lang="en-GB" b="1" dirty="0">
                <a:solidFill>
                  <a:srgbClr val="097D2D"/>
                </a:solidFill>
              </a:rPr>
              <a:t>Food System </a:t>
            </a:r>
            <a:r>
              <a:rPr lang="en-GB" dirty="0">
                <a:solidFill>
                  <a:srgbClr val="097D2D"/>
                </a:solidFill>
              </a:rPr>
              <a:t>plus</a:t>
            </a:r>
            <a:r>
              <a:rPr lang="en-GB" b="1" dirty="0">
                <a:solidFill>
                  <a:srgbClr val="097D2D"/>
                </a:solidFill>
              </a:rPr>
              <a:t> Rural Land Management </a:t>
            </a:r>
            <a:r>
              <a:rPr lang="en-GB" dirty="0">
                <a:solidFill>
                  <a:srgbClr val="097D2D"/>
                </a:solidFill>
              </a:rPr>
              <a:t>approach.  Cannot rise to challenges in agriculture alone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b="1" dirty="0">
                <a:solidFill>
                  <a:srgbClr val="097D2D"/>
                </a:solidFill>
              </a:rPr>
              <a:t>Consumption issues</a:t>
            </a:r>
            <a:r>
              <a:rPr lang="en-GB" dirty="0">
                <a:solidFill>
                  <a:srgbClr val="097D2D"/>
                </a:solidFill>
              </a:rPr>
              <a:t>, diet and waste, this is mostly for citizens, food industry &amp; government, not farmers.  Their job is to respond to the market.  If people eat less meat &amp; dairy and more fruit, nuts &amp; pulses – then . . .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b="1" dirty="0">
                <a:solidFill>
                  <a:srgbClr val="097D2D"/>
                </a:solidFill>
              </a:rPr>
              <a:t>Land use and climate</a:t>
            </a:r>
            <a:r>
              <a:rPr lang="en-GB" dirty="0">
                <a:solidFill>
                  <a:srgbClr val="097D2D"/>
                </a:solidFill>
              </a:rPr>
              <a:t>:  reallocate agricultural land for </a:t>
            </a:r>
            <a:r>
              <a:rPr lang="en-GB" b="1" dirty="0">
                <a:solidFill>
                  <a:srgbClr val="097D2D"/>
                </a:solidFill>
              </a:rPr>
              <a:t>carbon sequestration </a:t>
            </a:r>
            <a:r>
              <a:rPr lang="en-GB" dirty="0">
                <a:solidFill>
                  <a:srgbClr val="097D2D"/>
                </a:solidFill>
              </a:rPr>
              <a:t>(forest, rewetted peat &amp; bioenergy) &amp; for </a:t>
            </a:r>
            <a:r>
              <a:rPr lang="en-GB" b="1" dirty="0">
                <a:solidFill>
                  <a:srgbClr val="097D2D"/>
                </a:solidFill>
              </a:rPr>
              <a:t>biodiversity protection</a:t>
            </a:r>
            <a:endParaRPr lang="en-GB" dirty="0">
              <a:solidFill>
                <a:srgbClr val="097D2D"/>
              </a:solidFill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Helm, Lang &amp; FFCC also want a </a:t>
            </a:r>
            <a:r>
              <a:rPr lang="en-GB" b="1" dirty="0">
                <a:solidFill>
                  <a:srgbClr val="097D2D"/>
                </a:solidFill>
              </a:rPr>
              <a:t>reduction in intensity of farming </a:t>
            </a:r>
            <a:r>
              <a:rPr lang="en-GB" dirty="0">
                <a:solidFill>
                  <a:srgbClr val="097D2D"/>
                </a:solidFill>
              </a:rPr>
              <a:t>–(</a:t>
            </a:r>
            <a:r>
              <a:rPr lang="en-GB" dirty="0" err="1">
                <a:solidFill>
                  <a:srgbClr val="097D2D"/>
                </a:solidFill>
              </a:rPr>
              <a:t>Dimbleby</a:t>
            </a:r>
            <a:r>
              <a:rPr lang="en-GB" dirty="0">
                <a:solidFill>
                  <a:srgbClr val="097D2D"/>
                </a:solidFill>
              </a:rPr>
              <a:t>?)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Focus on role of </a:t>
            </a:r>
            <a:r>
              <a:rPr lang="en-GB" b="1" dirty="0">
                <a:solidFill>
                  <a:srgbClr val="097D2D"/>
                </a:solidFill>
              </a:rPr>
              <a:t>new technologies </a:t>
            </a:r>
            <a:r>
              <a:rPr lang="en-GB" dirty="0">
                <a:solidFill>
                  <a:srgbClr val="097D2D"/>
                </a:solidFill>
              </a:rPr>
              <a:t>in production &amp; consumption</a:t>
            </a:r>
          </a:p>
          <a:p>
            <a:endParaRPr lang="en-GB" dirty="0">
              <a:solidFill>
                <a:srgbClr val="097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61"/>
    </mc:Choice>
    <mc:Fallback xmlns="">
      <p:transition spd="slow" advTm="11036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6761-2896-734A-A85F-93546AC06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88640"/>
            <a:ext cx="8568952" cy="9036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Strategic choices for agriculture and land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DC2E3-1555-A84B-B195-2F783F312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9046"/>
            <a:ext cx="8047806" cy="5138266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97D2D"/>
                </a:solidFill>
              </a:rPr>
              <a:t>Two strategic choices for the way we use our agricultural land:</a:t>
            </a:r>
          </a:p>
          <a:p>
            <a:pPr lvl="1"/>
            <a:r>
              <a:rPr lang="en-GB" sz="2000" dirty="0">
                <a:solidFill>
                  <a:srgbClr val="097D2D"/>
                </a:solidFill>
              </a:rPr>
              <a:t>Reallocate </a:t>
            </a:r>
            <a:r>
              <a:rPr lang="en-GB" sz="2000" b="1" dirty="0">
                <a:solidFill>
                  <a:srgbClr val="097D2D"/>
                </a:solidFill>
              </a:rPr>
              <a:t>agricultural area </a:t>
            </a:r>
            <a:r>
              <a:rPr lang="en-GB" sz="2000" dirty="0">
                <a:solidFill>
                  <a:srgbClr val="097D2D"/>
                </a:solidFill>
              </a:rPr>
              <a:t>for other purposes</a:t>
            </a:r>
          </a:p>
          <a:p>
            <a:pPr lvl="1"/>
            <a:r>
              <a:rPr lang="en-GB" sz="2000" dirty="0">
                <a:solidFill>
                  <a:srgbClr val="097D2D"/>
                </a:solidFill>
              </a:rPr>
              <a:t>Reduce the </a:t>
            </a:r>
            <a:r>
              <a:rPr lang="en-GB" sz="2000" b="1" dirty="0">
                <a:solidFill>
                  <a:srgbClr val="097D2D"/>
                </a:solidFill>
              </a:rPr>
              <a:t>intensity</a:t>
            </a:r>
            <a:r>
              <a:rPr lang="en-GB" sz="2000" dirty="0">
                <a:solidFill>
                  <a:srgbClr val="097D2D"/>
                </a:solidFill>
              </a:rPr>
              <a:t> agriculture 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Many say a </a:t>
            </a:r>
            <a:r>
              <a:rPr lang="en-GB" b="1" dirty="0">
                <a:solidFill>
                  <a:srgbClr val="097D2D"/>
                </a:solidFill>
              </a:rPr>
              <a:t>twin track of PG + KI </a:t>
            </a:r>
            <a:r>
              <a:rPr lang="en-GB" dirty="0">
                <a:solidFill>
                  <a:srgbClr val="097D2D"/>
                </a:solidFill>
              </a:rPr>
              <a:t>is enough. </a:t>
            </a:r>
          </a:p>
          <a:p>
            <a:pPr lvl="1">
              <a:lnSpc>
                <a:spcPct val="100000"/>
              </a:lnSpc>
              <a:spcBef>
                <a:spcPts val="1350"/>
              </a:spcBef>
            </a:pPr>
            <a:r>
              <a:rPr lang="en-GB" sz="2000" dirty="0">
                <a:solidFill>
                  <a:srgbClr val="097D2D"/>
                </a:solidFill>
              </a:rPr>
              <a:t>Paying farmers for </a:t>
            </a:r>
            <a:r>
              <a:rPr lang="en-GB" sz="2000" b="1" dirty="0">
                <a:solidFill>
                  <a:srgbClr val="097D2D"/>
                </a:solidFill>
              </a:rPr>
              <a:t>Public Goods </a:t>
            </a:r>
            <a:r>
              <a:rPr lang="en-GB" sz="2000" dirty="0">
                <a:solidFill>
                  <a:srgbClr val="097D2D"/>
                </a:solidFill>
              </a:rPr>
              <a:t>to deal with biodiversity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GB" sz="2000" dirty="0">
                <a:solidFill>
                  <a:srgbClr val="097D2D"/>
                </a:solidFill>
              </a:rPr>
              <a:t>Plus, </a:t>
            </a:r>
            <a:r>
              <a:rPr lang="en-GB" sz="2000" b="1" dirty="0">
                <a:solidFill>
                  <a:srgbClr val="097D2D"/>
                </a:solidFill>
              </a:rPr>
              <a:t>knowledge intensification </a:t>
            </a:r>
            <a:r>
              <a:rPr lang="en-GB" sz="2000" dirty="0">
                <a:solidFill>
                  <a:srgbClr val="097D2D"/>
                </a:solidFill>
              </a:rPr>
              <a:t>– more knowledge/hectare:</a:t>
            </a:r>
          </a:p>
          <a:p>
            <a:pPr lvl="2">
              <a:lnSpc>
                <a:spcPct val="100000"/>
              </a:lnSpc>
              <a:spcBef>
                <a:spcPts val="975"/>
              </a:spcBef>
            </a:pPr>
            <a:r>
              <a:rPr lang="en-GB" sz="2000" b="1" dirty="0">
                <a:solidFill>
                  <a:srgbClr val="097D2D"/>
                </a:solidFill>
              </a:rPr>
              <a:t>Precision Farming </a:t>
            </a:r>
            <a:r>
              <a:rPr lang="en-GB" sz="2000" dirty="0">
                <a:solidFill>
                  <a:srgbClr val="097D2D"/>
                </a:solidFill>
              </a:rPr>
              <a:t>(GPS, big data, AI, robotics) for nutrients &amp; pesticides &amp; New Breeding Techniques for pest resistance - </a:t>
            </a:r>
          </a:p>
          <a:p>
            <a:pPr lvl="2">
              <a:lnSpc>
                <a:spcPct val="100000"/>
              </a:lnSpc>
              <a:spcBef>
                <a:spcPts val="975"/>
              </a:spcBef>
            </a:pPr>
            <a:r>
              <a:rPr lang="en-GB" sz="2000" b="1" dirty="0">
                <a:solidFill>
                  <a:srgbClr val="097D2D"/>
                </a:solidFill>
              </a:rPr>
              <a:t>Vertical food production, </a:t>
            </a:r>
            <a:r>
              <a:rPr lang="en-GB" sz="2000" dirty="0">
                <a:solidFill>
                  <a:srgbClr val="097D2D"/>
                </a:solidFill>
              </a:rPr>
              <a:t>insect, algal &amp; cultured protein 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Others say </a:t>
            </a:r>
            <a:r>
              <a:rPr lang="en-GB" b="1" dirty="0">
                <a:solidFill>
                  <a:srgbClr val="097D2D"/>
                </a:solidFill>
              </a:rPr>
              <a:t>system transformation </a:t>
            </a:r>
            <a:r>
              <a:rPr lang="en-GB" dirty="0">
                <a:solidFill>
                  <a:srgbClr val="097D2D"/>
                </a:solidFill>
              </a:rPr>
              <a:t>required - deintensification</a:t>
            </a:r>
          </a:p>
          <a:p>
            <a:pPr lvl="1"/>
            <a:r>
              <a:rPr lang="en-GB" sz="2000" dirty="0">
                <a:solidFill>
                  <a:srgbClr val="097D2D"/>
                </a:solidFill>
              </a:rPr>
              <a:t>Strong action on pollution – regulation, taxes</a:t>
            </a:r>
          </a:p>
          <a:p>
            <a:pPr lvl="1"/>
            <a:r>
              <a:rPr lang="en-GB" sz="2000" dirty="0">
                <a:solidFill>
                  <a:srgbClr val="097D2D"/>
                </a:solidFill>
              </a:rPr>
              <a:t>Incentivise a shift to organic/agroecology/sustainable farming: farming </a:t>
            </a:r>
            <a:r>
              <a:rPr lang="en-GB" sz="2000" i="1" dirty="0">
                <a:solidFill>
                  <a:srgbClr val="097D2D"/>
                </a:solidFill>
              </a:rPr>
              <a:t>with</a:t>
            </a:r>
            <a:r>
              <a:rPr lang="en-GB" sz="2000" dirty="0">
                <a:solidFill>
                  <a:srgbClr val="097D2D"/>
                </a:solidFill>
              </a:rPr>
              <a:t> natural processes not against them</a:t>
            </a:r>
          </a:p>
          <a:p>
            <a:pPr lvl="1"/>
            <a:r>
              <a:rPr lang="en-GB" sz="2000" dirty="0">
                <a:solidFill>
                  <a:srgbClr val="097D2D"/>
                </a:solidFill>
              </a:rPr>
              <a:t>More stringent action on pesticide approvals</a:t>
            </a:r>
          </a:p>
          <a:p>
            <a:pPr lvl="1"/>
            <a:endParaRPr lang="en-GB" sz="2000" dirty="0">
              <a:solidFill>
                <a:srgbClr val="097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86"/>
    </mc:Choice>
    <mc:Fallback xmlns="">
      <p:transition spd="slow" advTm="1455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6736-8BE2-D54E-A839-1BDCC9F4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255680"/>
            <a:ext cx="8676456" cy="2028496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Brexit 2</a:t>
            </a:r>
            <a:b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UK Food and Agriculture post-Brexit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57B66-CF20-D94A-9009-D570CD38A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419" y="1772816"/>
            <a:ext cx="6690706" cy="49839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97D2D"/>
                </a:solidFill>
              </a:rPr>
              <a:t>The legislative framework</a:t>
            </a:r>
          </a:p>
          <a:p>
            <a:pPr lvl="1"/>
            <a:r>
              <a:rPr lang="en-US" dirty="0">
                <a:solidFill>
                  <a:srgbClr val="097D2D"/>
                </a:solidFill>
              </a:rPr>
              <a:t>Agriculture and Environment Bills</a:t>
            </a:r>
          </a:p>
          <a:p>
            <a:pPr lvl="1"/>
            <a:r>
              <a:rPr lang="en-US" dirty="0">
                <a:solidFill>
                  <a:srgbClr val="097D2D"/>
                </a:solidFill>
              </a:rPr>
              <a:t>The two Withdrawal Acts 2018 and 2020</a:t>
            </a:r>
          </a:p>
          <a:p>
            <a:pPr lvl="1"/>
            <a:r>
              <a:rPr lang="en-US" dirty="0">
                <a:solidFill>
                  <a:srgbClr val="097D2D"/>
                </a:solidFill>
              </a:rPr>
              <a:t>The UK – EU Free Trade Agreement</a:t>
            </a:r>
          </a:p>
          <a:p>
            <a:pPr lvl="1"/>
            <a:r>
              <a:rPr lang="en-US" dirty="0">
                <a:solidFill>
                  <a:srgbClr val="097D2D"/>
                </a:solidFill>
              </a:rPr>
              <a:t>Other trade agreements</a:t>
            </a:r>
          </a:p>
          <a:p>
            <a:pPr lvl="1"/>
            <a:r>
              <a:rPr lang="en-US" dirty="0">
                <a:solidFill>
                  <a:srgbClr val="097D2D"/>
                </a:solidFill>
              </a:rPr>
              <a:t>What happens after 1/1/21?</a:t>
            </a:r>
          </a:p>
          <a:p>
            <a:pPr lvl="1"/>
            <a:r>
              <a:rPr lang="en-US" dirty="0">
                <a:solidFill>
                  <a:srgbClr val="097D2D"/>
                </a:solidFill>
              </a:rPr>
              <a:t>The issue of standards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97D2D"/>
                </a:solidFill>
              </a:rPr>
              <a:t>Five visions for UK food and land use according to:</a:t>
            </a:r>
          </a:p>
          <a:p>
            <a:pPr lvl="1"/>
            <a:r>
              <a:rPr lang="en-US" dirty="0">
                <a:solidFill>
                  <a:srgbClr val="097D2D"/>
                </a:solidFill>
              </a:rPr>
              <a:t>The Committee on Climate Change (CCC)</a:t>
            </a:r>
          </a:p>
          <a:p>
            <a:pPr lvl="1"/>
            <a:r>
              <a:rPr lang="en-US" dirty="0">
                <a:solidFill>
                  <a:srgbClr val="097D2D"/>
                </a:solidFill>
              </a:rPr>
              <a:t>Dieter Helm</a:t>
            </a:r>
          </a:p>
          <a:p>
            <a:pPr lvl="1"/>
            <a:r>
              <a:rPr lang="en-US" dirty="0">
                <a:solidFill>
                  <a:srgbClr val="097D2D"/>
                </a:solidFill>
              </a:rPr>
              <a:t>Tim Lang</a:t>
            </a:r>
          </a:p>
          <a:p>
            <a:pPr lvl="1"/>
            <a:r>
              <a:rPr lang="en-US" dirty="0">
                <a:solidFill>
                  <a:srgbClr val="097D2D"/>
                </a:solidFill>
              </a:rPr>
              <a:t>The Food, Farming and Countryside Commission (FFCC)</a:t>
            </a:r>
          </a:p>
          <a:p>
            <a:pPr lvl="1"/>
            <a:r>
              <a:rPr lang="en-US" dirty="0">
                <a:solidFill>
                  <a:srgbClr val="097D2D"/>
                </a:solidFill>
              </a:rPr>
              <a:t>Henry </a:t>
            </a:r>
            <a:r>
              <a:rPr lang="en-US" dirty="0" err="1">
                <a:solidFill>
                  <a:srgbClr val="097D2D"/>
                </a:solidFill>
              </a:rPr>
              <a:t>Dimbleby’s</a:t>
            </a:r>
            <a:r>
              <a:rPr lang="en-US" dirty="0">
                <a:solidFill>
                  <a:srgbClr val="097D2D"/>
                </a:solidFill>
              </a:rPr>
              <a:t> National Food Strategy (NFS)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97D2D"/>
                </a:solidFill>
              </a:rPr>
              <a:t>Where is this leading us – with what implications?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rgbClr val="097D2D"/>
                </a:solidFill>
              </a:rPr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301192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28"/>
    </mc:Choice>
    <mc:Fallback xmlns="">
      <p:transition spd="slow" advTm="1892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B74D-9B90-2940-9474-859D8CD64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1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Critical implications of strategic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7CC00-82AF-4E44-8AE3-7C7453A8D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11256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97D2D"/>
                </a:solidFill>
              </a:rPr>
              <a:t>Do we know enough about the </a:t>
            </a:r>
            <a:r>
              <a:rPr lang="en-GB" b="1" dirty="0">
                <a:solidFill>
                  <a:srgbClr val="097D2D"/>
                </a:solidFill>
              </a:rPr>
              <a:t>feasibility </a:t>
            </a:r>
            <a:r>
              <a:rPr lang="en-GB" dirty="0">
                <a:solidFill>
                  <a:srgbClr val="097D2D"/>
                </a:solidFill>
              </a:rPr>
              <a:t>of:</a:t>
            </a:r>
          </a:p>
          <a:p>
            <a:pPr lvl="1"/>
            <a:r>
              <a:rPr lang="en-GB" sz="2000" dirty="0">
                <a:solidFill>
                  <a:srgbClr val="097D2D"/>
                </a:solidFill>
              </a:rPr>
              <a:t>Feeding UK affordably and sustainably,</a:t>
            </a:r>
          </a:p>
          <a:p>
            <a:pPr lvl="1"/>
            <a:r>
              <a:rPr lang="en-GB" sz="2000" dirty="0">
                <a:solidFill>
                  <a:srgbClr val="097D2D"/>
                </a:solidFill>
              </a:rPr>
              <a:t>with increasing UK population (+9m (13%) by 2050),</a:t>
            </a:r>
          </a:p>
          <a:p>
            <a:pPr lvl="1"/>
            <a:r>
              <a:rPr lang="en-GB" sz="2000" dirty="0">
                <a:solidFill>
                  <a:srgbClr val="097D2D"/>
                </a:solidFill>
              </a:rPr>
              <a:t>whilst reducing the agricultural area and,</a:t>
            </a:r>
          </a:p>
          <a:p>
            <a:pPr lvl="1"/>
            <a:r>
              <a:rPr lang="en-GB" sz="2000" dirty="0">
                <a:solidFill>
                  <a:srgbClr val="097D2D"/>
                </a:solidFill>
              </a:rPr>
              <a:t>de-intensifying across broad-acre farming, intensifying elsewhere,</a:t>
            </a:r>
          </a:p>
          <a:p>
            <a:pPr lvl="1"/>
            <a:r>
              <a:rPr lang="en-GB" sz="2000" dirty="0">
                <a:solidFill>
                  <a:srgbClr val="097D2D"/>
                </a:solidFill>
              </a:rPr>
              <a:t>in order to reduce GHG emissions &amp; restore biodiversity,</a:t>
            </a:r>
          </a:p>
          <a:p>
            <a:pPr lvl="1"/>
            <a:r>
              <a:rPr lang="en-GB" sz="2000" dirty="0">
                <a:solidFill>
                  <a:srgbClr val="097D2D"/>
                </a:solidFill>
              </a:rPr>
              <a:t>and not dragging in more imports &amp; exporting our pollution &amp; GHG?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I don’t think we do.  Two critical implications are for :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b="1" dirty="0">
                <a:solidFill>
                  <a:srgbClr val="097D2D"/>
                </a:solidFill>
              </a:rPr>
              <a:t>Food prices:  </a:t>
            </a:r>
            <a:r>
              <a:rPr lang="en-GB" dirty="0">
                <a:solidFill>
                  <a:srgbClr val="097D2D"/>
                </a:solidFill>
              </a:rPr>
              <a:t>are we prepared to raise them to internalise externalities &amp; make sustainable farming economically sustainable?  Food poverty? Credible welfare policy to allow this? 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b="1" dirty="0">
                <a:solidFill>
                  <a:srgbClr val="097D2D"/>
                </a:solidFill>
              </a:rPr>
              <a:t>Trade stance</a:t>
            </a:r>
            <a:r>
              <a:rPr lang="en-GB" dirty="0">
                <a:solidFill>
                  <a:srgbClr val="097D2D"/>
                </a:solidFill>
              </a:rPr>
              <a:t>?  Is the UK willing to protect itself as a high standard, high cost, high price food zone  - and still secure free trade agreements to be global Britain? 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Note the relative absence of remedies for the 4</a:t>
            </a:r>
            <a:r>
              <a:rPr lang="en-GB" baseline="30000" dirty="0">
                <a:solidFill>
                  <a:srgbClr val="097D2D"/>
                </a:solidFill>
              </a:rPr>
              <a:t>th</a:t>
            </a:r>
            <a:r>
              <a:rPr lang="en-GB" dirty="0">
                <a:solidFill>
                  <a:srgbClr val="097D2D"/>
                </a:solidFill>
              </a:rPr>
              <a:t> challenge (farms’ position in the food chain)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5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36"/>
    </mc:Choice>
    <mc:Fallback xmlns="">
      <p:transition spd="slow" advTm="11863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A08B-A155-184C-A50F-C6073EBD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67" y="13948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+mn-lt"/>
              </a:rPr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FF2F3-4066-664D-83B0-8B92FEF67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43" y="1340768"/>
            <a:ext cx="8248148" cy="501558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97D2D"/>
                </a:solidFill>
              </a:rPr>
              <a:t>Two narratives out there which don’t stack up:</a:t>
            </a:r>
          </a:p>
          <a:p>
            <a:pPr marL="6858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n-GB" sz="2000" dirty="0">
                <a:solidFill>
                  <a:srgbClr val="097D2D"/>
                </a:solidFill>
              </a:rPr>
              <a:t>Have to produce more to feed the starving world / Britain is dangerously under-providing its own food supplies, so full steam ahead with new technologies.</a:t>
            </a:r>
          </a:p>
          <a:p>
            <a:pPr marL="685800" lvl="1" indent="-342900">
              <a:lnSpc>
                <a:spcPct val="100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en-GB" sz="2000" dirty="0">
                <a:solidFill>
                  <a:srgbClr val="097D2D"/>
                </a:solidFill>
              </a:rPr>
              <a:t>System is broken must transition our whole food system to agroecology </a:t>
            </a:r>
          </a:p>
          <a:p>
            <a:pPr marL="227013" indent="-176213">
              <a:lnSpc>
                <a:spcPct val="100000"/>
              </a:lnSpc>
              <a:spcBef>
                <a:spcPts val="1800"/>
              </a:spcBef>
            </a:pPr>
            <a:r>
              <a:rPr lang="en-GB" sz="2400" b="1" dirty="0">
                <a:solidFill>
                  <a:srgbClr val="097D2D"/>
                </a:solidFill>
              </a:rPr>
              <a:t>A</a:t>
            </a:r>
            <a:r>
              <a:rPr lang="en-GB" dirty="0">
                <a:solidFill>
                  <a:srgbClr val="097D2D"/>
                </a:solidFill>
              </a:rPr>
              <a:t> pays no attention to over-consumption &amp; waste insufficient attention to restoring climate stability and biodiversity + techno over-optimism</a:t>
            </a:r>
          </a:p>
          <a:p>
            <a:pPr marL="227013" indent="-176213">
              <a:lnSpc>
                <a:spcPct val="100000"/>
              </a:lnSpc>
              <a:spcBef>
                <a:spcPts val="1800"/>
              </a:spcBef>
            </a:pPr>
            <a:r>
              <a:rPr lang="en-GB" sz="2400" b="1" dirty="0">
                <a:solidFill>
                  <a:srgbClr val="097D2D"/>
                </a:solidFill>
              </a:rPr>
              <a:t>B</a:t>
            </a:r>
            <a:r>
              <a:rPr lang="en-GB" dirty="0">
                <a:solidFill>
                  <a:srgbClr val="097D2D"/>
                </a:solidFill>
              </a:rPr>
              <a:t> pays insufficient attention to economic &amp; technical feasibility and how to deal with the higher food price/welfare &amp; trade questions.</a:t>
            </a:r>
          </a:p>
          <a:p>
            <a:pPr marL="227013" indent="-176213">
              <a:lnSpc>
                <a:spcPct val="100000"/>
              </a:lnSpc>
              <a:spcBef>
                <a:spcPts val="1800"/>
              </a:spcBef>
            </a:pPr>
            <a:r>
              <a:rPr lang="en-GB" dirty="0">
                <a:solidFill>
                  <a:srgbClr val="097D2D"/>
                </a:solidFill>
              </a:rPr>
              <a:t>My instincts are that we have to move towards B, but why  would we turn our backs on technology which aids resource efficiency? </a:t>
            </a:r>
          </a:p>
          <a:p>
            <a:pPr marL="0" lvl="1">
              <a:lnSpc>
                <a:spcPct val="100000"/>
              </a:lnSpc>
              <a:spcBef>
                <a:spcPts val="1800"/>
              </a:spcBef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7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93"/>
    </mc:Choice>
    <mc:Fallback xmlns="">
      <p:transition spd="slow" advTm="6389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608A-0995-234D-911E-B5BF95E0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792088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What does the intelligent farmer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FCFF3-BCDC-ED41-86F3-230DC815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0"/>
            <a:ext cx="8119814" cy="50559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950"/>
              </a:spcBef>
            </a:pPr>
            <a:r>
              <a:rPr lang="en-GB" b="1" dirty="0">
                <a:solidFill>
                  <a:srgbClr val="097D2D"/>
                </a:solidFill>
              </a:rPr>
              <a:t>Stays alert!  </a:t>
            </a:r>
            <a:r>
              <a:rPr lang="en-GB" dirty="0">
                <a:solidFill>
                  <a:srgbClr val="097D2D"/>
                </a:solidFill>
              </a:rPr>
              <a:t>Watch for clarifications on consumer’s behaviour, trade regimes, regulatory environment, access to technology &amp; government supports.  My view is </a:t>
            </a:r>
          </a:p>
          <a:p>
            <a:pPr lvl="1">
              <a:lnSpc>
                <a:spcPct val="100000"/>
              </a:lnSpc>
              <a:spcBef>
                <a:spcPts val="1950"/>
              </a:spcBef>
            </a:pPr>
            <a:r>
              <a:rPr lang="en-GB" sz="2200" dirty="0">
                <a:solidFill>
                  <a:srgbClr val="097D2D"/>
                </a:solidFill>
              </a:rPr>
              <a:t>No big new legislative changes, whatever </a:t>
            </a:r>
            <a:r>
              <a:rPr lang="en-GB" sz="2200" dirty="0" err="1">
                <a:solidFill>
                  <a:srgbClr val="097D2D"/>
                </a:solidFill>
              </a:rPr>
              <a:t>Dimbleby’s</a:t>
            </a:r>
            <a:r>
              <a:rPr lang="en-GB" sz="2200" dirty="0">
                <a:solidFill>
                  <a:srgbClr val="097D2D"/>
                </a:solidFill>
              </a:rPr>
              <a:t> NFS2 says: coping with Brexit and Covid19 recovery is more than enough</a:t>
            </a:r>
          </a:p>
          <a:p>
            <a:pPr lvl="1">
              <a:lnSpc>
                <a:spcPct val="100000"/>
              </a:lnSpc>
              <a:spcBef>
                <a:spcPts val="1950"/>
              </a:spcBef>
            </a:pPr>
            <a:r>
              <a:rPr lang="en-GB" sz="2200" dirty="0">
                <a:solidFill>
                  <a:srgbClr val="097D2D"/>
                </a:solidFill>
              </a:rPr>
              <a:t>New funds &amp; opportunities in carbon, bioenergy, water management &amp; biodiversity provision may arise . . . but pollution &amp; GHG emissions have to be curbed &amp; soil fertility restored.  </a:t>
            </a:r>
          </a:p>
          <a:p>
            <a:pPr>
              <a:lnSpc>
                <a:spcPct val="100000"/>
              </a:lnSpc>
              <a:spcBef>
                <a:spcPts val="1950"/>
              </a:spcBef>
            </a:pPr>
            <a:r>
              <a:rPr lang="en-GB" dirty="0">
                <a:solidFill>
                  <a:srgbClr val="097D2D"/>
                </a:solidFill>
              </a:rPr>
              <a:t>Businesses can only respond to the conditions in front of them</a:t>
            </a:r>
          </a:p>
          <a:p>
            <a:pPr>
              <a:lnSpc>
                <a:spcPct val="100000"/>
              </a:lnSpc>
              <a:spcBef>
                <a:spcPts val="1950"/>
              </a:spcBef>
            </a:pPr>
            <a:r>
              <a:rPr lang="en-GB" dirty="0">
                <a:solidFill>
                  <a:srgbClr val="097D2D"/>
                </a:solidFill>
              </a:rPr>
              <a:t>So follow AHDB advice and learn how the top 25% performers do it.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98"/>
    </mc:Choice>
    <mc:Fallback xmlns="">
      <p:transition spd="slow" advTm="6829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933282"/>
            <a:ext cx="8136904" cy="2844929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</a:rPr>
              <a:t>Thanks for your attention</a:t>
            </a:r>
            <a:br>
              <a:rPr lang="en-GB" sz="3600" b="1" dirty="0">
                <a:solidFill>
                  <a:srgbClr val="002060"/>
                </a:solidFill>
              </a:rPr>
            </a:br>
            <a:r>
              <a:rPr lang="en-GB" sz="3600" b="1" dirty="0">
                <a:solidFill>
                  <a:srgbClr val="002060"/>
                </a:solidFill>
              </a:rPr>
              <a:t>I hope you will read the full report </a:t>
            </a:r>
            <a:br>
              <a:rPr lang="en-GB" sz="3600" b="1" dirty="0">
                <a:solidFill>
                  <a:srgbClr val="002060"/>
                </a:solidFill>
              </a:rPr>
            </a:br>
            <a:r>
              <a:rPr lang="en-GB" sz="3600" b="1" dirty="0">
                <a:solidFill>
                  <a:srgbClr val="002060"/>
                </a:solidFill>
              </a:rPr>
              <a:t>and find it informative</a:t>
            </a:r>
            <a:br>
              <a:rPr lang="en-GB" sz="4400" b="1" dirty="0">
                <a:solidFill>
                  <a:srgbClr val="002060"/>
                </a:solidFill>
              </a:rPr>
            </a:br>
            <a:br>
              <a:rPr lang="en-GB" sz="4400" b="1" dirty="0">
                <a:solidFill>
                  <a:srgbClr val="002060"/>
                </a:solidFill>
              </a:rPr>
            </a:br>
            <a:r>
              <a:rPr lang="en-GB" sz="4800" b="1" dirty="0">
                <a:solidFill>
                  <a:srgbClr val="002060"/>
                </a:solidFill>
                <a:latin typeface="+mn-lt"/>
              </a:rPr>
              <a:t>Good luck</a:t>
            </a:r>
            <a:endParaRPr lang="en-GB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39CE9D6-EA51-44D7-8922-CDA0CE833891}"/>
              </a:ext>
            </a:extLst>
          </p:cNvPr>
          <p:cNvSpPr txBox="1">
            <a:spLocks/>
          </p:cNvSpPr>
          <p:nvPr/>
        </p:nvSpPr>
        <p:spPr>
          <a:xfrm>
            <a:off x="2319230" y="3356992"/>
            <a:ext cx="4505539" cy="2844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sz="2800" dirty="0">
              <a:solidFill>
                <a:srgbClr val="7030A0"/>
              </a:solidFill>
            </a:endParaRPr>
          </a:p>
          <a:p>
            <a:r>
              <a:rPr lang="en-GB" sz="3000" dirty="0" err="1">
                <a:solidFill>
                  <a:srgbClr val="002060"/>
                </a:solidFill>
              </a:rPr>
              <a:t>allan.buckwell@gmail.com</a:t>
            </a:r>
            <a:endParaRPr lang="ca-ES" sz="3000" dirty="0">
              <a:solidFill>
                <a:srgbClr val="002060"/>
              </a:solidFill>
            </a:endParaRPr>
          </a:p>
          <a:p>
            <a:endParaRPr lang="en-GB" sz="30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8C8B18-D19D-4949-B23E-D83BA68CFC9C}"/>
              </a:ext>
            </a:extLst>
          </p:cNvPr>
          <p:cNvSpPr txBox="1">
            <a:spLocks/>
          </p:cNvSpPr>
          <p:nvPr/>
        </p:nvSpPr>
        <p:spPr>
          <a:xfrm>
            <a:off x="3306589" y="4228177"/>
            <a:ext cx="2304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74"/>
    </mc:Choice>
    <mc:Fallback xmlns="">
      <p:transition spd="slow" advTm="168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4543-D7BF-2742-B4AA-023A6D75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Agriculture and Environment Bills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6780-EF28-4A4A-B7CC-8658DC27B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8191822" cy="5080098"/>
          </a:xfrm>
        </p:spPr>
        <p:txBody>
          <a:bodyPr/>
          <a:lstStyle/>
          <a:p>
            <a:r>
              <a:rPr lang="en-GB" dirty="0">
                <a:solidFill>
                  <a:srgbClr val="097D2D"/>
                </a:solidFill>
              </a:rPr>
              <a:t>Enabling Bills, currently in the Lords, will complete this autumn.</a:t>
            </a:r>
          </a:p>
          <a:p>
            <a:r>
              <a:rPr lang="en-GB" b="1" dirty="0">
                <a:solidFill>
                  <a:srgbClr val="097D2D"/>
                </a:solidFill>
              </a:rPr>
              <a:t>Agriculture – key points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Current financial support remains for this Parliament 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Phase out of Basic Payments by 2027, scaled cuts 2021  5% to 25%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3-tier Environmental Land Management Scheme from 2024  -  Public Goods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Many other powers: market intervention, standards, producer organisations . . .</a:t>
            </a:r>
          </a:p>
          <a:p>
            <a:r>
              <a:rPr lang="en-GB" b="1" dirty="0">
                <a:solidFill>
                  <a:srgbClr val="097D2D"/>
                </a:solidFill>
              </a:rPr>
              <a:t>Agriculture – key uncertainties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The </a:t>
            </a:r>
            <a:r>
              <a:rPr lang="en-GB" b="1" dirty="0">
                <a:solidFill>
                  <a:srgbClr val="097D2D"/>
                </a:solidFill>
              </a:rPr>
              <a:t>interregnum</a:t>
            </a:r>
            <a:r>
              <a:rPr lang="en-GB" dirty="0">
                <a:solidFill>
                  <a:srgbClr val="097D2D"/>
                </a:solidFill>
              </a:rPr>
              <a:t> from 2021 to 2024 :  SFFS or SFI ?</a:t>
            </a:r>
          </a:p>
          <a:p>
            <a:pPr lvl="1"/>
            <a:r>
              <a:rPr lang="en-GB" b="1" dirty="0">
                <a:solidFill>
                  <a:srgbClr val="097D2D"/>
                </a:solidFill>
              </a:rPr>
              <a:t>Support level post-2027</a:t>
            </a:r>
            <a:r>
              <a:rPr lang="en-GB" dirty="0">
                <a:solidFill>
                  <a:srgbClr val="097D2D"/>
                </a:solidFill>
              </a:rPr>
              <a:t>, the state of the public finances?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I</a:t>
            </a:r>
            <a:r>
              <a:rPr lang="en-GB" b="1" dirty="0">
                <a:solidFill>
                  <a:srgbClr val="097D2D"/>
                </a:solidFill>
              </a:rPr>
              <a:t>ntra-UK</a:t>
            </a:r>
            <a:r>
              <a:rPr lang="en-GB" dirty="0">
                <a:solidFill>
                  <a:srgbClr val="097D2D"/>
                </a:solidFill>
              </a:rPr>
              <a:t> trade tensions as </a:t>
            </a:r>
            <a:r>
              <a:rPr lang="en-GB" i="1" dirty="0">
                <a:solidFill>
                  <a:srgbClr val="097D2D"/>
                </a:solidFill>
              </a:rPr>
              <a:t>common</a:t>
            </a:r>
            <a:r>
              <a:rPr lang="en-GB" dirty="0">
                <a:solidFill>
                  <a:srgbClr val="097D2D"/>
                </a:solidFill>
              </a:rPr>
              <a:t> policy ends</a:t>
            </a:r>
          </a:p>
          <a:p>
            <a:pPr lvl="1"/>
            <a:r>
              <a:rPr lang="en-GB" b="1" dirty="0">
                <a:solidFill>
                  <a:srgbClr val="097D2D"/>
                </a:solidFill>
              </a:rPr>
              <a:t>Market support </a:t>
            </a:r>
            <a:r>
              <a:rPr lang="en-GB" dirty="0">
                <a:solidFill>
                  <a:srgbClr val="097D2D"/>
                </a:solidFill>
              </a:rPr>
              <a:t>in the event of a Jan 2021 crash?  -lamb</a:t>
            </a:r>
          </a:p>
          <a:p>
            <a:r>
              <a:rPr lang="en-GB" b="1" dirty="0">
                <a:solidFill>
                  <a:srgbClr val="097D2D"/>
                </a:solidFill>
              </a:rPr>
              <a:t>Environment Bill – key points to enact the 25 Year Environment Plan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New UK </a:t>
            </a:r>
            <a:r>
              <a:rPr lang="en-GB" b="1" dirty="0">
                <a:solidFill>
                  <a:srgbClr val="097D2D"/>
                </a:solidFill>
              </a:rPr>
              <a:t>environmental standards</a:t>
            </a:r>
            <a:r>
              <a:rPr lang="en-GB" dirty="0">
                <a:solidFill>
                  <a:srgbClr val="097D2D"/>
                </a:solidFill>
              </a:rPr>
              <a:t>: water, air, waste, resource efficiency</a:t>
            </a:r>
          </a:p>
          <a:p>
            <a:pPr lvl="1"/>
            <a:r>
              <a:rPr lang="en-GB" b="1" dirty="0">
                <a:solidFill>
                  <a:srgbClr val="097D2D"/>
                </a:solidFill>
              </a:rPr>
              <a:t>Net Gain </a:t>
            </a:r>
            <a:r>
              <a:rPr lang="en-GB" dirty="0">
                <a:solidFill>
                  <a:srgbClr val="097D2D"/>
                </a:solidFill>
              </a:rPr>
              <a:t>in Biodiversity from development</a:t>
            </a:r>
          </a:p>
          <a:p>
            <a:pPr lvl="1"/>
            <a:r>
              <a:rPr lang="en-GB" b="1" dirty="0">
                <a:solidFill>
                  <a:srgbClr val="097D2D"/>
                </a:solidFill>
              </a:rPr>
              <a:t>Office for Environmental Protection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2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926"/>
    </mc:Choice>
    <mc:Fallback xmlns="">
      <p:transition spd="slow" advTm="21292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0D41-B216-E145-950B-54C97B7C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two EU Withdrawal 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40DDA-4C38-E34D-B884-9278E3228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60"/>
            <a:ext cx="8263830" cy="54726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97D2D"/>
                </a:solidFill>
              </a:rPr>
              <a:t>EU (Withdrawal) Act 2018</a:t>
            </a:r>
            <a:r>
              <a:rPr lang="en-GB" dirty="0">
                <a:solidFill>
                  <a:srgbClr val="097D2D"/>
                </a:solidFill>
              </a:rPr>
              <a:t>  - transposes all EU regulations into UK law, this sets the starting point (no divergence).</a:t>
            </a:r>
          </a:p>
          <a:p>
            <a:pPr>
              <a:lnSpc>
                <a:spcPct val="100000"/>
              </a:lnSpc>
              <a:spcBef>
                <a:spcPts val="1950"/>
              </a:spcBef>
            </a:pPr>
            <a:r>
              <a:rPr lang="en-GB" b="1" dirty="0">
                <a:solidFill>
                  <a:srgbClr val="097D2D"/>
                </a:solidFill>
              </a:rPr>
              <a:t>EU (Withdrawal Agreement) Act</a:t>
            </a:r>
            <a:r>
              <a:rPr lang="en-GB" dirty="0">
                <a:solidFill>
                  <a:srgbClr val="097D2D"/>
                </a:solidFill>
              </a:rPr>
              <a:t> </a:t>
            </a:r>
            <a:r>
              <a:rPr lang="en-GB" b="1" dirty="0">
                <a:solidFill>
                  <a:srgbClr val="097D2D"/>
                </a:solidFill>
              </a:rPr>
              <a:t>2020 </a:t>
            </a:r>
            <a:r>
              <a:rPr lang="en-GB" dirty="0">
                <a:solidFill>
                  <a:srgbClr val="097D2D"/>
                </a:solidFill>
              </a:rPr>
              <a:t>enshrines the 535 page treaty agreed with the EU on 17/10/19. </a:t>
            </a:r>
          </a:p>
          <a:p>
            <a:pPr lvl="1"/>
            <a:r>
              <a:rPr lang="en-GB" b="1" dirty="0">
                <a:solidFill>
                  <a:srgbClr val="097D2D"/>
                </a:solidFill>
              </a:rPr>
              <a:t>Separation and transition arrangements </a:t>
            </a:r>
            <a:r>
              <a:rPr lang="en-GB" dirty="0">
                <a:solidFill>
                  <a:srgbClr val="097D2D"/>
                </a:solidFill>
              </a:rPr>
              <a:t>for all areas of life which have been pooled since 1973.</a:t>
            </a:r>
          </a:p>
          <a:p>
            <a:pPr lvl="1"/>
            <a:r>
              <a:rPr lang="en-GB" b="1" dirty="0">
                <a:solidFill>
                  <a:srgbClr val="097D2D"/>
                </a:solidFill>
              </a:rPr>
              <a:t>Financial settlement</a:t>
            </a:r>
          </a:p>
          <a:p>
            <a:pPr lvl="1"/>
            <a:r>
              <a:rPr lang="en-GB" b="1" dirty="0">
                <a:solidFill>
                  <a:srgbClr val="097D2D"/>
                </a:solidFill>
              </a:rPr>
              <a:t>Dispute settlement </a:t>
            </a:r>
            <a:r>
              <a:rPr lang="en-GB" dirty="0">
                <a:solidFill>
                  <a:srgbClr val="097D2D"/>
                </a:solidFill>
              </a:rPr>
              <a:t>procedures</a:t>
            </a:r>
          </a:p>
          <a:p>
            <a:pPr lvl="1"/>
            <a:r>
              <a:rPr lang="en-GB" b="1" dirty="0">
                <a:solidFill>
                  <a:srgbClr val="097D2D"/>
                </a:solidFill>
              </a:rPr>
              <a:t>Protocols</a:t>
            </a:r>
            <a:r>
              <a:rPr lang="en-GB" dirty="0">
                <a:solidFill>
                  <a:srgbClr val="097D2D"/>
                </a:solidFill>
              </a:rPr>
              <a:t>: N Ireland in the Customs Union to avoid a hard border on the island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b="1" dirty="0">
                <a:solidFill>
                  <a:srgbClr val="097D2D"/>
                </a:solidFill>
              </a:rPr>
              <a:t>Labour and immigration </a:t>
            </a:r>
            <a:r>
              <a:rPr lang="en-GB" dirty="0">
                <a:solidFill>
                  <a:srgbClr val="097D2D"/>
                </a:solidFill>
              </a:rPr>
              <a:t>– the new points-based system from 2021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EU labour will be less available: agricultural workers will not have 70 points.  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Extension or new SAW scheme?  Or are we relying on </a:t>
            </a:r>
            <a:r>
              <a:rPr lang="en-GB" dirty="0" err="1">
                <a:solidFill>
                  <a:srgbClr val="097D2D"/>
                </a:solidFill>
              </a:rPr>
              <a:t>Covid</a:t>
            </a:r>
            <a:r>
              <a:rPr lang="en-GB" dirty="0">
                <a:solidFill>
                  <a:srgbClr val="097D2D"/>
                </a:solidFill>
              </a:rPr>
              <a:t> unemployment?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4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012"/>
    </mc:Choice>
    <mc:Fallback xmlns="">
      <p:transition spd="slow" advTm="9401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10AA-3CA6-D04A-B414-DE2AB6AC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UK – EU Free Trade Agreement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06B3-E595-E943-B72D-F60D60B4A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2354"/>
            <a:ext cx="7886700" cy="46805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Negotiations commenced 20/3/20.  Much delayed by </a:t>
            </a:r>
            <a:r>
              <a:rPr lang="en-GB" dirty="0" err="1">
                <a:solidFill>
                  <a:srgbClr val="097D2D"/>
                </a:solidFill>
              </a:rPr>
              <a:t>Covid</a:t>
            </a:r>
            <a:r>
              <a:rPr lang="en-GB" dirty="0">
                <a:solidFill>
                  <a:srgbClr val="097D2D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Highly detailed: multiple issues,  UK draft 290 pages +  11 draft texts 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i="1" dirty="0">
                <a:solidFill>
                  <a:srgbClr val="097D2D"/>
                </a:solidFill>
              </a:rPr>
              <a:t>Zero tariffs </a:t>
            </a:r>
            <a:r>
              <a:rPr lang="en-GB" dirty="0">
                <a:solidFill>
                  <a:srgbClr val="097D2D"/>
                </a:solidFill>
              </a:rPr>
              <a:t>on trade in goods.  Plus </a:t>
            </a:r>
            <a:r>
              <a:rPr lang="en-GB" i="1" dirty="0">
                <a:solidFill>
                  <a:srgbClr val="097D2D"/>
                </a:solidFill>
              </a:rPr>
              <a:t>standards over time </a:t>
            </a:r>
            <a:r>
              <a:rPr lang="en-GB" dirty="0">
                <a:solidFill>
                  <a:srgbClr val="097D2D"/>
                </a:solidFill>
              </a:rPr>
              <a:t>for state aids, competition, taxation, labour standards, environmental protection, climate change &amp; sustainability, and trade in services, intelligence, security &amp; police cooperation.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Impasse since July:  State Aids &amp; their policing   &amp; fisheries.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Will go to the wire, conclusion by 31/10/20 to allow approvals. </a:t>
            </a:r>
          </a:p>
        </p:txBody>
      </p:sp>
    </p:spTree>
    <p:extLst>
      <p:ext uri="{BB962C8B-B14F-4D97-AF65-F5344CB8AC3E}">
        <p14:creationId xmlns:p14="http://schemas.microsoft.com/office/powerpoint/2010/main" val="14584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10"/>
    </mc:Choice>
    <mc:Fallback xmlns="">
      <p:transition spd="slow" advTm="882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5AF8-5A85-F04E-9E67-320FB611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Other Free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275A7-925F-7349-9C39-33E0B75F6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4744"/>
            <a:ext cx="8263830" cy="54726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>
                <a:solidFill>
                  <a:srgbClr val="097D2D"/>
                </a:solidFill>
              </a:rPr>
              <a:t>By 11/9/20 UK had signed </a:t>
            </a:r>
            <a:r>
              <a:rPr lang="en-GB" b="1" dirty="0">
                <a:solidFill>
                  <a:srgbClr val="097D2D"/>
                </a:solidFill>
              </a:rPr>
              <a:t>20 FTAs with 49 countries</a:t>
            </a:r>
            <a:r>
              <a:rPr lang="en-GB" dirty="0">
                <a:solidFill>
                  <a:srgbClr val="097D2D"/>
                </a:solidFill>
              </a:rPr>
              <a:t>, largest, Japan, Korea, Switzerland, Israel &amp; S Africa. 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b="1" dirty="0">
                <a:solidFill>
                  <a:srgbClr val="097D2D"/>
                </a:solidFill>
              </a:rPr>
              <a:t>Priority targets </a:t>
            </a:r>
            <a:r>
              <a:rPr lang="en-GB" dirty="0">
                <a:solidFill>
                  <a:srgbClr val="097D2D"/>
                </a:solidFill>
              </a:rPr>
              <a:t>: USA, Australia, New Zealand &amp; CPTPP (Comprehensive and Progressive agreement for the Trans-Pacific Partnership).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>
                <a:solidFill>
                  <a:srgbClr val="097D2D"/>
                </a:solidFill>
              </a:rPr>
              <a:t>The negotiation basis:  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sz="2000" dirty="0">
                <a:solidFill>
                  <a:srgbClr val="097D2D"/>
                </a:solidFill>
              </a:rPr>
              <a:t>UK is land poor, comparative advantage in services,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sz="2000" dirty="0">
                <a:solidFill>
                  <a:srgbClr val="097D2D"/>
                </a:solidFill>
              </a:rPr>
              <a:t>US is land rich, advantage in agriculture  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GB" sz="2000" dirty="0">
                <a:solidFill>
                  <a:srgbClr val="097D2D"/>
                </a:solidFill>
              </a:rPr>
              <a:t>Agricultural tariffs &amp; NTBs higher than other sectors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>
                <a:solidFill>
                  <a:srgbClr val="097D2D"/>
                </a:solidFill>
              </a:rPr>
              <a:t>Agriculture is sensitive for both sides UK-US, and for UK  with OZ &amp; NZ.   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>
                <a:solidFill>
                  <a:srgbClr val="097D2D"/>
                </a:solidFill>
              </a:rPr>
              <a:t>Note: strong rhetoric and small economic benefits from these FTAs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dirty="0">
                <a:solidFill>
                  <a:srgbClr val="097D2D"/>
                </a:solidFill>
              </a:rPr>
              <a:t>“jobs, wages, more choice, lower prices”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GB" dirty="0">
                <a:solidFill>
                  <a:srgbClr val="097D2D"/>
                </a:solidFill>
              </a:rPr>
              <a:t>DIT estimate UK-USA FTA gives long run UK GDP boost  </a:t>
            </a:r>
            <a:r>
              <a:rPr lang="en-GB" b="1" dirty="0">
                <a:solidFill>
                  <a:srgbClr val="097D2D"/>
                </a:solidFill>
              </a:rPr>
              <a:t>0.07% to  0.16%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dirty="0">
                <a:solidFill>
                  <a:srgbClr val="097D2D"/>
                </a:solidFill>
              </a:rPr>
              <a:t>No more deals likely before 1/1/21, but gradually over the years</a:t>
            </a:r>
          </a:p>
        </p:txBody>
      </p:sp>
    </p:spTree>
    <p:extLst>
      <p:ext uri="{BB962C8B-B14F-4D97-AF65-F5344CB8AC3E}">
        <p14:creationId xmlns:p14="http://schemas.microsoft.com/office/powerpoint/2010/main" val="30125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19"/>
    </mc:Choice>
    <mc:Fallback xmlns="">
      <p:transition spd="slow" advTm="1349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4663-2A2C-4445-A140-871B72BF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28" y="1825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What will happen after 1/1/21?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3600" b="1" dirty="0">
                <a:solidFill>
                  <a:srgbClr val="097D2D"/>
                </a:solidFill>
                <a:latin typeface="+mn-lt"/>
              </a:rPr>
              <a:t>(a)  Deal:  UK – EU FTA agreed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2260-7F53-D74A-872F-94E699F05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97D2D"/>
                </a:solidFill>
              </a:rPr>
              <a:t>Assume zero tariffs, no new NTBs</a:t>
            </a:r>
          </a:p>
          <a:p>
            <a:r>
              <a:rPr lang="en-GB" b="1" dirty="0">
                <a:solidFill>
                  <a:srgbClr val="097D2D"/>
                </a:solidFill>
              </a:rPr>
              <a:t>Trade with the EU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Paperwork, physical checks &amp; delays at ports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Extra costs mean exporter gets less, importer pays more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How much depends on preparations &amp; good will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Longer run?  When and how divergence appears in labour, social, environment, technology &amp; food standards. </a:t>
            </a:r>
          </a:p>
          <a:p>
            <a:pPr>
              <a:lnSpc>
                <a:spcPct val="100000"/>
              </a:lnSpc>
              <a:spcBef>
                <a:spcPts val="1950"/>
              </a:spcBef>
            </a:pPr>
            <a:r>
              <a:rPr lang="en-GB" b="1" dirty="0">
                <a:solidFill>
                  <a:srgbClr val="097D2D"/>
                </a:solidFill>
              </a:rPr>
              <a:t>Trade with Rest of the World (</a:t>
            </a:r>
            <a:r>
              <a:rPr lang="en-GB" b="1" dirty="0" err="1">
                <a:solidFill>
                  <a:srgbClr val="097D2D"/>
                </a:solidFill>
              </a:rPr>
              <a:t>RoW</a:t>
            </a:r>
            <a:r>
              <a:rPr lang="en-GB" b="1" dirty="0">
                <a:solidFill>
                  <a:srgbClr val="097D2D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New UK Global tariff (UKGT) applies.  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UKGT is close to but  not identical to the EU CET.  Could spark some </a:t>
            </a:r>
            <a:r>
              <a:rPr lang="en-GB" b="1" dirty="0">
                <a:solidFill>
                  <a:srgbClr val="097D2D"/>
                </a:solidFill>
              </a:rPr>
              <a:t>Rules of Origin</a:t>
            </a:r>
            <a:r>
              <a:rPr lang="en-GB" dirty="0">
                <a:solidFill>
                  <a:srgbClr val="097D2D"/>
                </a:solidFill>
              </a:rPr>
              <a:t> issues, plus </a:t>
            </a:r>
            <a:r>
              <a:rPr lang="en-GB" b="1" dirty="0">
                <a:solidFill>
                  <a:srgbClr val="097D2D"/>
                </a:solidFill>
              </a:rPr>
              <a:t>N Ireland </a:t>
            </a:r>
            <a:r>
              <a:rPr lang="en-GB" dirty="0">
                <a:solidFill>
                  <a:srgbClr val="097D2D"/>
                </a:solidFill>
              </a:rPr>
              <a:t>is supposed to follow the CET, EU fears N Ireland becomes a back door entry for 3</a:t>
            </a:r>
            <a:r>
              <a:rPr lang="en-GB" baseline="30000" dirty="0">
                <a:solidFill>
                  <a:srgbClr val="097D2D"/>
                </a:solidFill>
              </a:rPr>
              <a:t>rd</a:t>
            </a:r>
            <a:r>
              <a:rPr lang="en-GB" dirty="0">
                <a:solidFill>
                  <a:srgbClr val="097D2D"/>
                </a:solidFill>
              </a:rPr>
              <a:t> country goods.</a:t>
            </a:r>
          </a:p>
          <a:p>
            <a:pPr lvl="1"/>
            <a:r>
              <a:rPr lang="en-GB" dirty="0">
                <a:solidFill>
                  <a:srgbClr val="097D2D"/>
                </a:solidFill>
              </a:rPr>
              <a:t>In the longer run all depends on the FTAs agreed </a:t>
            </a:r>
          </a:p>
        </p:txBody>
      </p:sp>
    </p:spTree>
    <p:extLst>
      <p:ext uri="{BB962C8B-B14F-4D97-AF65-F5344CB8AC3E}">
        <p14:creationId xmlns:p14="http://schemas.microsoft.com/office/powerpoint/2010/main" val="1025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61"/>
    </mc:Choice>
    <mc:Fallback xmlns="">
      <p:transition spd="slow" advTm="12296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9F6F-25FC-C14F-AB1D-50BD4A0A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077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What will happen after 1/1/21?</a:t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3600" b="1" dirty="0">
                <a:solidFill>
                  <a:srgbClr val="FF0000"/>
                </a:solidFill>
                <a:latin typeface="+mn-lt"/>
              </a:rPr>
              <a:t>(b)  No deal and likely ill-will!</a:t>
            </a:r>
            <a:endParaRPr lang="en-GB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CE283-7F08-8F48-B3FB-7011FE81C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39" y="1916832"/>
            <a:ext cx="8416574" cy="508372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97D2D"/>
                </a:solidFill>
              </a:rPr>
              <a:t>Trade with the EU:  </a:t>
            </a:r>
            <a:r>
              <a:rPr lang="en-GB" dirty="0">
                <a:solidFill>
                  <a:srgbClr val="097D2D"/>
                </a:solidFill>
              </a:rPr>
              <a:t>EU applies CET to UK X;     UK applies UKGT to EU X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dirty="0">
                <a:solidFill>
                  <a:srgbClr val="097D2D"/>
                </a:solidFill>
              </a:rPr>
              <a:t>Even more paperwork &amp; delays at ports until traders &amp; border agency learn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dirty="0">
                <a:solidFill>
                  <a:srgbClr val="097D2D"/>
                </a:solidFill>
              </a:rPr>
              <a:t>Hard to predict which supply chain,  and which pinch-point catches the news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dirty="0">
                <a:solidFill>
                  <a:srgbClr val="097D2D"/>
                </a:solidFill>
              </a:rPr>
              <a:t>Compared to now, for intra-EU trade UK import prices rise.  As a net food importer food prices will rise  </a:t>
            </a:r>
            <a:r>
              <a:rPr lang="en-GB" u="sng" dirty="0">
                <a:solidFill>
                  <a:srgbClr val="097D2D"/>
                </a:solidFill>
              </a:rPr>
              <a:t>and</a:t>
            </a:r>
            <a:r>
              <a:rPr lang="en-GB" dirty="0">
                <a:solidFill>
                  <a:srgbClr val="097D2D"/>
                </a:solidFill>
              </a:rPr>
              <a:t> protection of UK.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dirty="0">
                <a:solidFill>
                  <a:srgbClr val="097D2D"/>
                </a:solidFill>
              </a:rPr>
              <a:t>Worst hit are UK agri-food exporters – are any unaware of this? What  interventions will be made to support the market &amp; their  effect? 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dirty="0">
                <a:solidFill>
                  <a:srgbClr val="097D2D"/>
                </a:solidFill>
              </a:rPr>
              <a:t>Longer run?  As above - depends when &amp; how regulatory divergence appears</a:t>
            </a:r>
          </a:p>
          <a:p>
            <a:pPr>
              <a:lnSpc>
                <a:spcPct val="100000"/>
              </a:lnSpc>
              <a:spcBef>
                <a:spcPts val="1950"/>
              </a:spcBef>
            </a:pPr>
            <a:r>
              <a:rPr lang="en-GB" b="1" dirty="0">
                <a:solidFill>
                  <a:srgbClr val="097D2D"/>
                </a:solidFill>
              </a:rPr>
              <a:t>Trade with Rest of the World (</a:t>
            </a:r>
            <a:r>
              <a:rPr lang="en-GB" b="1" dirty="0" err="1">
                <a:solidFill>
                  <a:srgbClr val="097D2D"/>
                </a:solidFill>
              </a:rPr>
              <a:t>RoW</a:t>
            </a:r>
            <a:r>
              <a:rPr lang="en-GB" b="1" dirty="0">
                <a:solidFill>
                  <a:srgbClr val="097D2D"/>
                </a:solidFill>
              </a:rPr>
              <a:t>) is as case (a) </a:t>
            </a:r>
          </a:p>
          <a:p>
            <a:pPr lvl="1">
              <a:lnSpc>
                <a:spcPct val="100000"/>
              </a:lnSpc>
              <a:spcBef>
                <a:spcPts val="975"/>
              </a:spcBef>
            </a:pPr>
            <a:r>
              <a:rPr lang="en-GB" dirty="0">
                <a:solidFill>
                  <a:srgbClr val="097D2D"/>
                </a:solidFill>
              </a:rPr>
              <a:t>Same as if UK-EU deal is agreed </a:t>
            </a:r>
          </a:p>
        </p:txBody>
      </p:sp>
    </p:spTree>
    <p:extLst>
      <p:ext uri="{BB962C8B-B14F-4D97-AF65-F5344CB8AC3E}">
        <p14:creationId xmlns:p14="http://schemas.microsoft.com/office/powerpoint/2010/main" val="12721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96"/>
    </mc:Choice>
    <mc:Fallback xmlns="">
      <p:transition spd="slow" advTm="10989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4C6C-D589-0241-91A0-C0ECD990A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latin typeface="+mn-lt"/>
              </a:rPr>
              <a:t>And the overall economic effects for farmers?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98E33-5D45-F24E-A9D4-41A3480C9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19814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AHDB has analysed the impacts on Farm Business Income by type of farm: with &amp; without an FTA &amp; under 2 assumptions on farm supports.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The domestic policy impacts (loss of Basic payments) are at least as important as the trade outcome.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Their analysis does not allow adjustments in land prices &amp; rents &amp; other input costs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Diversification incomes not considered: Covid-19 has  hurt some 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Macro-economic effects especially on £/€, £/$ 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GB" dirty="0">
                <a:solidFill>
                  <a:srgbClr val="097D2D"/>
                </a:solidFill>
              </a:rPr>
              <a:t>AHDB show the highest performing farms are always the least badly impacted by policy changes </a:t>
            </a:r>
          </a:p>
        </p:txBody>
      </p:sp>
    </p:spTree>
    <p:extLst>
      <p:ext uri="{BB962C8B-B14F-4D97-AF65-F5344CB8AC3E}">
        <p14:creationId xmlns:p14="http://schemas.microsoft.com/office/powerpoint/2010/main" val="17448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91"/>
    </mc:Choice>
    <mc:Fallback xmlns="">
      <p:transition spd="slow" advTm="8999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2673</Words>
  <Application>Microsoft Macintosh PowerPoint</Application>
  <PresentationFormat>On-screen Show (4:3)</PresentationFormat>
  <Paragraphs>210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Avenir Light</vt:lpstr>
      <vt:lpstr>Calibri</vt:lpstr>
      <vt:lpstr>Calibri Light</vt:lpstr>
      <vt:lpstr>Office Theme</vt:lpstr>
      <vt:lpstr>BREXIT 2  The Master’s 2020 Research Report Briefing Given by  Emeritus Professor Allan Buckwell – Imperial College September 28th 2020</vt:lpstr>
      <vt:lpstr>Brexit 2 UK Food and Agriculture post-Brexit</vt:lpstr>
      <vt:lpstr>Agriculture and Environment Bills</vt:lpstr>
      <vt:lpstr>The two EU Withdrawal Acts</vt:lpstr>
      <vt:lpstr>The UK – EU Free Trade Agreement </vt:lpstr>
      <vt:lpstr>Other Free Trade Agreements</vt:lpstr>
      <vt:lpstr>What will happen after 1/1/21? (a)  Deal:  UK – EU FTA agreed</vt:lpstr>
      <vt:lpstr>What will happen after 1/1/21? (b)  No deal and likely ill-will!</vt:lpstr>
      <vt:lpstr>And the overall economic effects for farmers?</vt:lpstr>
      <vt:lpstr>The issue of standards and trade</vt:lpstr>
      <vt:lpstr>That’s where we are up to on Brexit  meanwhile  a succession of reports have emerged on how Britain should grasp the opportunity of making our own agricultural, environmental and trade policies  we’ll skim through five </vt:lpstr>
      <vt:lpstr>Visions for UK food and land use - 1 Committee on Climate Change (CCC)  Land Use Policies for Net Zero UK</vt:lpstr>
      <vt:lpstr>Visions for UK food and land use - 2 Dieter Helm, Chair of Natural Capital Committee  Green and Prosperous Land</vt:lpstr>
      <vt:lpstr>Visions for UK food and land use - 3 Tim Lang – City University Feeding Britain</vt:lpstr>
      <vt:lpstr>Visions for UK food and land use - 4 RSA - Food &amp; Farming Countryside Commission Our future in the land</vt:lpstr>
      <vt:lpstr>Visions for UK food and land use - 5 Henry Dimbleby – Chair of the National Food Strategy  Part 1 – children’s nutrition and trade</vt:lpstr>
      <vt:lpstr>Don’t overlook the EU: similar reports have lead to Green Deal &amp; its Farm to Fork and Biodiversity Strategies</vt:lpstr>
      <vt:lpstr>Lessons from all this?  </vt:lpstr>
      <vt:lpstr>Strategic choices for agriculture and land use</vt:lpstr>
      <vt:lpstr>Critical implications of strategic change</vt:lpstr>
      <vt:lpstr>Summary and conclusions</vt:lpstr>
      <vt:lpstr>What does the intelligent farmer do? </vt:lpstr>
      <vt:lpstr>Thanks for your attention I hope you will read the full report  and find it informative  Good luck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Buckwell</dc:creator>
  <cp:lastModifiedBy>Richard Davies</cp:lastModifiedBy>
  <cp:revision>30</cp:revision>
  <dcterms:created xsi:type="dcterms:W3CDTF">2020-09-25T06:37:50Z</dcterms:created>
  <dcterms:modified xsi:type="dcterms:W3CDTF">2020-10-01T12:34:31Z</dcterms:modified>
</cp:coreProperties>
</file>